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9" r:id="rId1"/>
  </p:sldMasterIdLst>
  <p:notesMasterIdLst>
    <p:notesMasterId r:id="rId61"/>
  </p:notesMasterIdLst>
  <p:handoutMasterIdLst>
    <p:handoutMasterId r:id="rId62"/>
  </p:handoutMasterIdLst>
  <p:sldIdLst>
    <p:sldId id="427" r:id="rId2"/>
    <p:sldId id="423" r:id="rId3"/>
    <p:sldId id="409" r:id="rId4"/>
    <p:sldId id="421" r:id="rId5"/>
    <p:sldId id="422" r:id="rId6"/>
    <p:sldId id="260" r:id="rId7"/>
    <p:sldId id="312" r:id="rId8"/>
    <p:sldId id="334" r:id="rId9"/>
    <p:sldId id="263" r:id="rId10"/>
    <p:sldId id="291" r:id="rId11"/>
    <p:sldId id="308" r:id="rId12"/>
    <p:sldId id="285" r:id="rId13"/>
    <p:sldId id="289" r:id="rId14"/>
    <p:sldId id="282" r:id="rId15"/>
    <p:sldId id="286" r:id="rId16"/>
    <p:sldId id="378" r:id="rId17"/>
    <p:sldId id="398" r:id="rId18"/>
    <p:sldId id="358" r:id="rId19"/>
    <p:sldId id="416" r:id="rId20"/>
    <p:sldId id="294" r:id="rId21"/>
    <p:sldId id="295" r:id="rId22"/>
    <p:sldId id="296" r:id="rId23"/>
    <p:sldId id="297" r:id="rId24"/>
    <p:sldId id="298" r:id="rId25"/>
    <p:sldId id="299" r:id="rId26"/>
    <p:sldId id="400" r:id="rId27"/>
    <p:sldId id="415" r:id="rId28"/>
    <p:sldId id="413" r:id="rId29"/>
    <p:sldId id="412" r:id="rId30"/>
    <p:sldId id="419" r:id="rId31"/>
    <p:sldId id="410" r:id="rId32"/>
    <p:sldId id="311" r:id="rId33"/>
    <p:sldId id="370" r:id="rId34"/>
    <p:sldId id="377" r:id="rId35"/>
    <p:sldId id="355" r:id="rId36"/>
    <p:sldId id="356" r:id="rId37"/>
    <p:sldId id="357" r:id="rId38"/>
    <p:sldId id="264" r:id="rId39"/>
    <p:sldId id="278" r:id="rId40"/>
    <p:sldId id="331" r:id="rId41"/>
    <p:sldId id="267" r:id="rId42"/>
    <p:sldId id="268" r:id="rId43"/>
    <p:sldId id="332" r:id="rId44"/>
    <p:sldId id="269" r:id="rId45"/>
    <p:sldId id="270" r:id="rId46"/>
    <p:sldId id="420" r:id="rId47"/>
    <p:sldId id="272" r:id="rId48"/>
    <p:sldId id="307" r:id="rId49"/>
    <p:sldId id="406" r:id="rId50"/>
    <p:sldId id="407" r:id="rId51"/>
    <p:sldId id="408" r:id="rId52"/>
    <p:sldId id="360" r:id="rId53"/>
    <p:sldId id="361" r:id="rId54"/>
    <p:sldId id="362" r:id="rId55"/>
    <p:sldId id="363" r:id="rId56"/>
    <p:sldId id="364" r:id="rId57"/>
    <p:sldId id="365" r:id="rId58"/>
    <p:sldId id="430" r:id="rId59"/>
    <p:sldId id="428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58FD"/>
    <a:srgbClr val="F7F5F1"/>
    <a:srgbClr val="F8F3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55" autoAdjust="0"/>
    <p:restoredTop sz="94522"/>
  </p:normalViewPr>
  <p:slideViewPr>
    <p:cSldViewPr snapToGrid="0">
      <p:cViewPr varScale="1">
        <p:scale>
          <a:sx n="101" d="100"/>
          <a:sy n="101" d="100"/>
        </p:scale>
        <p:origin x="4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53BF903-E8E7-0743-9C95-20A31CEF29D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15C1CA-9342-A943-A97A-2D6861728E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81CF45-9BD0-7844-8709-18C317EC846A}" type="datetimeFigureOut">
              <a:rPr lang="en-US" smtClean="0"/>
              <a:t>6/10/22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D9AE9D-53E4-E347-84DB-83C527B5D5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BFB0C6-D828-424D-8183-4648AA40DA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A42100-516E-634F-ACB3-634A76A21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0967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FC9F2F-AAB4-D64C-9ACC-8108AB92844A}" type="datetimeFigureOut">
              <a:rPr lang="en-US" smtClean="0"/>
              <a:t>6/10/22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1D73D6-D8CE-1843-A597-E53763F71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85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urheartj.oxfordjournals.org/content/32/14/1748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urheartj.oxfordjournals.org/content/32/14/1748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urheartj.oxfordjournals.org/content/32/14/1748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928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Logrank</a:t>
            </a:r>
            <a:r>
              <a:rPr lang="en-US" dirty="0"/>
              <a:t> p-value is ~p=0.0013 I think. Discuss weighted</a:t>
            </a:r>
            <a:r>
              <a:rPr lang="en-US" baseline="0" dirty="0"/>
              <a:t> average and what a log-rank statistic is. </a:t>
            </a:r>
          </a:p>
          <a:p>
            <a:r>
              <a:rPr lang="en-US" baseline="0" dirty="0"/>
              <a:t>What does it mean for two curves to be different?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871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10^(0.3)=2 ; so fold changes of at least</a:t>
            </a:r>
            <a:r>
              <a:rPr lang="en-US" baseline="0" dirty="0"/>
              <a:t> 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C4D92-F320-3749-9D5D-53B3B71E40B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936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10^(0.3)=2 ; so fold changes of at least</a:t>
            </a:r>
            <a:r>
              <a:rPr lang="en-US" baseline="0" dirty="0"/>
              <a:t> 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C4D92-F320-3749-9D5D-53B3B71E40B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1579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10^(0.3)=2 ; so fold changes of at least</a:t>
            </a:r>
            <a:r>
              <a:rPr lang="en-US" baseline="0" dirty="0"/>
              <a:t> 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C4D92-F320-3749-9D5D-53B3B71E40B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629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10^(0.3)=2 ; so fold changes of at least</a:t>
            </a:r>
            <a:r>
              <a:rPr lang="en-US" baseline="0" dirty="0"/>
              <a:t> 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C4D92-F320-3749-9D5D-53B3B71E40B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22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685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379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transitions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045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Myocardial viability improved in 16/47 (34%) patients in the BMC group compared with 7/43 (16%) in the control group (</a:t>
            </a:r>
            <a:r>
              <a:rPr lang="en-US" i="1" dirty="0"/>
              <a:t>P</a:t>
            </a:r>
            <a:r>
              <a:rPr lang="en-US" dirty="0"/>
              <a:t> = 0.06).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http://eurheartj.oxfordjournals.org/content/32/14/1748</a:t>
            </a:r>
            <a:r>
              <a:rPr lang="en-US" dirty="0"/>
              <a:t>   Figure 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17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Myocardial viability improved in 16/47 (34%) patients in the BMC group compared with 7/43 (16%) in the control group (</a:t>
            </a:r>
            <a:r>
              <a:rPr lang="en-US" i="1" dirty="0"/>
              <a:t>P</a:t>
            </a:r>
            <a:r>
              <a:rPr lang="en-US" dirty="0"/>
              <a:t> = 0.06).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http://eurheartj.oxfordjournals.org/content/32/14/1748</a:t>
            </a:r>
            <a:r>
              <a:rPr lang="en-US" dirty="0"/>
              <a:t>   Figure 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50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Myocardial viability improved in 16/47 (34%) patients in the BMC group compared with 7/43 (16%) in the control group (</a:t>
            </a:r>
            <a:r>
              <a:rPr lang="en-US" i="1" dirty="0"/>
              <a:t>P</a:t>
            </a:r>
            <a:r>
              <a:rPr lang="en-US" dirty="0"/>
              <a:t> = 0.06).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http://eurheartj.oxfordjournals.org/content/32/14/1748</a:t>
            </a:r>
            <a:r>
              <a:rPr lang="en-US" dirty="0"/>
              <a:t>   Figure 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53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452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Logrank</a:t>
            </a:r>
            <a:r>
              <a:rPr lang="en-US" dirty="0"/>
              <a:t> p-value is ~p=0.0013 I think. Discuss weighted</a:t>
            </a:r>
            <a:r>
              <a:rPr lang="en-US" baseline="0" dirty="0"/>
              <a:t> average and what a log-rank statistic is. </a:t>
            </a:r>
          </a:p>
          <a:p>
            <a:r>
              <a:rPr lang="en-US" baseline="0" dirty="0"/>
              <a:t>What does it mean for two curves to be different?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4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13259" y="1300786"/>
            <a:ext cx="6517482" cy="2509213"/>
          </a:xfrm>
        </p:spPr>
        <p:txBody>
          <a:bodyPr anchor="b">
            <a:normAutofit/>
          </a:bodyPr>
          <a:lstStyle>
            <a:lvl1pPr algn="ctr">
              <a:defRPr sz="4400" b="1" i="0">
                <a:latin typeface="CMU Typewriter Text" charset="0"/>
                <a:ea typeface="CMU Typewriter Text" charset="0"/>
                <a:cs typeface="CMU Typewriter Text" charset="0"/>
              </a:defRPr>
            </a:lvl1pPr>
          </a:lstStyle>
          <a:p>
            <a:r>
              <a:rPr lang="en-US" dirty="0"/>
              <a:t>Evidential Metrics &amp; Second-generation </a:t>
            </a:r>
            <a:r>
              <a:rPr lang="en-US" b="1" i="1" dirty="0">
                <a:latin typeface="CMU Typewriter Text BoldItalic" charset="0"/>
                <a:ea typeface="CMU Typewriter Text BoldItalic" charset="0"/>
                <a:cs typeface="CMU Typewriter Text BoldItalic" charset="0"/>
              </a:rPr>
              <a:t>P</a:t>
            </a:r>
            <a:r>
              <a:rPr lang="en-US" dirty="0"/>
              <a:t>-values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13259" y="3886201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3600" b="1" baseline="0">
                <a:solidFill>
                  <a:schemeClr val="tx1"/>
                </a:solidFill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Jeffrey D. Blume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698261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5108728"/>
            <a:ext cx="7773339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88"/>
            <a:ext cx="6977064" cy="272991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372797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37626" y="887859"/>
            <a:ext cx="546888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0" y="3120015"/>
            <a:ext cx="55364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2138722"/>
            <a:ext cx="7773339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662335"/>
            <a:ext cx="777333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6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943356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6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610772"/>
            <a:ext cx="7773339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2367093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4781082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3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1"/>
            <a:ext cx="2477514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3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4781079"/>
            <a:ext cx="2478790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2367094"/>
            <a:ext cx="7773339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2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609602"/>
            <a:ext cx="5744043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 u="sng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1539516"/>
            <a:ext cx="7772870" cy="4572000"/>
          </a:xfrm>
        </p:spPr>
        <p:txBody>
          <a:bodyPr/>
          <a:lstStyle>
            <a:lvl1pPr>
              <a:defRPr sz="2400" b="0" i="0">
                <a:latin typeface="CMU Typewriter Text" charset="0"/>
                <a:ea typeface="CMU Typewriter Text" charset="0"/>
                <a:cs typeface="CMU Typewriter Text" charset="0"/>
              </a:defRPr>
            </a:lvl1pPr>
            <a:lvl2pPr>
              <a:defRPr sz="2000" b="0" i="0">
                <a:latin typeface="CMU Typewriter Text" charset="0"/>
                <a:ea typeface="CMU Typewriter Text" charset="0"/>
                <a:cs typeface="CMU Typewriter Text" charset="0"/>
              </a:defRPr>
            </a:lvl2pPr>
            <a:lvl3pPr>
              <a:defRPr sz="1800" b="0" i="0">
                <a:latin typeface="CMU Typewriter Text" charset="0"/>
                <a:ea typeface="CMU Typewriter Text" charset="0"/>
                <a:cs typeface="CMU Typewriter Text" charset="0"/>
              </a:defRPr>
            </a:lvl3pPr>
            <a:lvl4pPr>
              <a:defRPr sz="1600" b="0" i="0">
                <a:latin typeface="CMU Typewriter Text" charset="0"/>
                <a:ea typeface="CMU Typewriter Text" charset="0"/>
                <a:cs typeface="CMU Typewriter Text" charset="0"/>
              </a:defRPr>
            </a:lvl4pPr>
            <a:lvl5pPr>
              <a:defRPr sz="1400" b="0" i="0">
                <a:latin typeface="CMU Typewriter Text" charset="0"/>
                <a:ea typeface="CMU Typewriter Text" charset="0"/>
                <a:cs typeface="CMU Typewriter Tex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24755" y="6397903"/>
            <a:ext cx="2333916" cy="3651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331" y="6397903"/>
            <a:ext cx="4887333" cy="3651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4"/>
            <a:ext cx="7763814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58"/>
            <a:ext cx="7763814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382952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3"/>
            <a:ext cx="382905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3051013"/>
            <a:ext cx="3829520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3051013"/>
            <a:ext cx="382905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609601"/>
            <a:ext cx="4650122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2632852"/>
            <a:ext cx="2951767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04270" y="609601"/>
            <a:ext cx="3005851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632853"/>
            <a:ext cx="4129604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7000">
              <a:srgbClr val="D7DBDE"/>
            </a:gs>
            <a:gs pos="0">
              <a:srgbClr val="F8F3ED"/>
            </a:gs>
            <a:gs pos="100000">
              <a:schemeClr val="bg2">
                <a:shade val="92000"/>
                <a:satMod val="140000"/>
                <a:lumMod val="110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-5"/>
            <a:ext cx="9144002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1" y="227194"/>
            <a:ext cx="7773338" cy="8669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1541929"/>
            <a:ext cx="7773339" cy="4571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84278" y="6397903"/>
            <a:ext cx="23743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  <a:latin typeface="CMU Typewriter Text Bold" charset="0"/>
              </a:defRPr>
            </a:lvl1pPr>
          </a:lstStyle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1" y="6397903"/>
            <a:ext cx="50046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aseline="0">
                <a:solidFill>
                  <a:schemeClr val="tx1"/>
                </a:solidFill>
                <a:latin typeface="CMU Typewriter Text Bold" charset="0"/>
              </a:defRPr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669" y="6397903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  <a:latin typeface="CMU Typewriter Text Bold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24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atisticalevidence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5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studio.com/products/rstudio/download" TargetMode="External"/><Relationship Id="rId2" Type="http://schemas.openxmlformats.org/officeDocument/2006/relationships/hyperlink" Target="http://www.github.com/murraymegan/SGPV-ASA-Short-Cours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megan.c.hollister@gmail.com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1561" y="655871"/>
            <a:ext cx="8555478" cy="2521414"/>
          </a:xfrm>
        </p:spPr>
        <p:txBody>
          <a:bodyPr>
            <a:normAutofit/>
          </a:bodyPr>
          <a:lstStyle/>
          <a:p>
            <a:r>
              <a:rPr lang="en-US" dirty="0"/>
              <a:t>Second-generation </a:t>
            </a:r>
            <a:r>
              <a:rPr lang="en-US" i="1" dirty="0"/>
              <a:t>p-</a:t>
            </a:r>
            <a:r>
              <a:rPr lang="en-US" dirty="0"/>
              <a:t>values:</a:t>
            </a:r>
            <a:br>
              <a:rPr lang="en-US" dirty="0"/>
            </a:br>
            <a:r>
              <a:rPr lang="en-US" dirty="0"/>
              <a:t>Introduction and Applications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427" y="4114426"/>
            <a:ext cx="4078705" cy="17430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b="0" dirty="0"/>
              <a:t>Jeffrey D. Blume, </a:t>
            </a:r>
          </a:p>
          <a:p>
            <a:pPr>
              <a:lnSpc>
                <a:spcPct val="150000"/>
              </a:lnSpc>
            </a:pPr>
            <a:r>
              <a:rPr lang="en-US" sz="2600" b="0" dirty="0"/>
              <a:t>PhD</a:t>
            </a:r>
            <a:endParaRPr lang="en-US" sz="22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4F6D7F2-E2B4-5349-B8DB-1077A893BA51}"/>
              </a:ext>
            </a:extLst>
          </p:cNvPr>
          <p:cNvCxnSpPr>
            <a:cxnSpLocks/>
          </p:cNvCxnSpPr>
          <p:nvPr/>
        </p:nvCxnSpPr>
        <p:spPr>
          <a:xfrm>
            <a:off x="860763" y="3788386"/>
            <a:ext cx="719847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1FCADD82-692A-EB48-8E46-D1AE02E0A515}"/>
              </a:ext>
            </a:extLst>
          </p:cNvPr>
          <p:cNvSpPr txBox="1">
            <a:spLocks/>
          </p:cNvSpPr>
          <p:nvPr/>
        </p:nvSpPr>
        <p:spPr>
          <a:xfrm>
            <a:off x="4295275" y="4114426"/>
            <a:ext cx="5053264" cy="1865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3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600" b="0" dirty="0"/>
              <a:t>Megan H. Murray,        </a:t>
            </a:r>
            <a:r>
              <a:rPr lang="en-US" sz="2000" b="0" dirty="0"/>
              <a:t>almost</a:t>
            </a:r>
            <a:r>
              <a:rPr lang="en-US" sz="2400" b="0" dirty="0"/>
              <a:t> </a:t>
            </a:r>
            <a:r>
              <a:rPr lang="en-US" sz="2600" b="0" dirty="0"/>
              <a:t>PhD</a:t>
            </a:r>
            <a:r>
              <a:rPr lang="en-US" b="0" dirty="0"/>
              <a:t> </a:t>
            </a:r>
            <a:r>
              <a:rPr lang="en-US" sz="2000" b="0" dirty="0"/>
              <a:t>(July 6</a:t>
            </a:r>
            <a:r>
              <a:rPr lang="en-US" sz="2000" b="0" baseline="30000" dirty="0"/>
              <a:t>th</a:t>
            </a:r>
            <a:r>
              <a:rPr lang="en-US" sz="2000" b="0" dirty="0"/>
              <a:t> defense)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6DC62A2-910C-5145-A2A6-1299E6D87A11}"/>
              </a:ext>
            </a:extLst>
          </p:cNvPr>
          <p:cNvSpPr txBox="1">
            <a:spLocks/>
          </p:cNvSpPr>
          <p:nvPr/>
        </p:nvSpPr>
        <p:spPr>
          <a:xfrm>
            <a:off x="3958348" y="4177573"/>
            <a:ext cx="1003300" cy="961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3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0" dirty="0"/>
              <a:t>and</a:t>
            </a:r>
            <a:endParaRPr lang="en-US" sz="260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7B53504-60C7-4F4E-80A7-42133CD8DB5D}"/>
              </a:ext>
            </a:extLst>
          </p:cNvPr>
          <p:cNvSpPr txBox="1">
            <a:spLocks/>
          </p:cNvSpPr>
          <p:nvPr/>
        </p:nvSpPr>
        <p:spPr>
          <a:xfrm>
            <a:off x="189498" y="5591879"/>
            <a:ext cx="4078705" cy="1812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3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0" dirty="0"/>
              <a:t>School of Data Science </a:t>
            </a:r>
          </a:p>
          <a:p>
            <a:pPr>
              <a:lnSpc>
                <a:spcPct val="150000"/>
              </a:lnSpc>
            </a:pPr>
            <a:r>
              <a:rPr lang="en-US" sz="2000" b="0" dirty="0"/>
              <a:t>University of Virginia</a:t>
            </a:r>
            <a:endParaRPr lang="en-US" sz="2000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6F8323B-FD91-A244-9696-25439F185A0E}"/>
              </a:ext>
            </a:extLst>
          </p:cNvPr>
          <p:cNvSpPr txBox="1">
            <a:spLocks/>
          </p:cNvSpPr>
          <p:nvPr/>
        </p:nvSpPr>
        <p:spPr>
          <a:xfrm>
            <a:off x="4186990" y="5604948"/>
            <a:ext cx="5053264" cy="1551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3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0" dirty="0"/>
              <a:t>Department of Biostatistics</a:t>
            </a:r>
          </a:p>
          <a:p>
            <a:pPr>
              <a:lnSpc>
                <a:spcPct val="150000"/>
              </a:lnSpc>
            </a:pPr>
            <a:r>
              <a:rPr lang="en-US" sz="2000" b="0" dirty="0"/>
              <a:t>Vanderbilt University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A41F76-FEA4-1742-A785-7BC949BFC869}"/>
              </a:ext>
            </a:extLst>
          </p:cNvPr>
          <p:cNvSpPr txBox="1"/>
          <p:nvPr/>
        </p:nvSpPr>
        <p:spPr>
          <a:xfrm rot="20906255">
            <a:off x="155133" y="396773"/>
            <a:ext cx="2374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Part I</a:t>
            </a:r>
          </a:p>
        </p:txBody>
      </p:sp>
    </p:spTree>
    <p:extLst>
      <p:ext uri="{BB962C8B-B14F-4D97-AF65-F5344CB8AC3E}">
        <p14:creationId xmlns:p14="http://schemas.microsoft.com/office/powerpoint/2010/main" val="2652449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p</a:t>
            </a:r>
            <a:r>
              <a:rPr lang="en-US" dirty="0"/>
              <a:t>-value (what it is)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85330" y="1500603"/>
                <a:ext cx="7883904" cy="485838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Number between 0 and 1 </a:t>
                </a:r>
              </a:p>
              <a:p>
                <a:r>
                  <a:rPr lang="en-US" dirty="0"/>
                  <a:t>Smaller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</m:t>
                    </m:r>
                  </m:oMath>
                </a14:m>
                <a:r>
                  <a:rPr lang="en-US" dirty="0"/>
                  <a:t> support for an alternative hypothesis</a:t>
                </a:r>
              </a:p>
              <a:p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</m:t>
                    </m:r>
                  </m:oMath>
                </a14:m>
                <a:r>
                  <a:rPr lang="en-US" dirty="0"/>
                  <a:t> data are inconclusive</a:t>
                </a:r>
              </a:p>
              <a:p>
                <a:r>
                  <a:rPr lang="en-US" dirty="0"/>
                  <a:t>Clinical significance is ignored</a:t>
                </a:r>
              </a:p>
              <a:p>
                <a:r>
                  <a:rPr lang="en-US" dirty="0"/>
                  <a:t>Sample size confounds comparisons</a:t>
                </a:r>
              </a:p>
              <a:p>
                <a:r>
                  <a:rPr lang="en-US" dirty="0"/>
                  <a:t>Interpretation </a:t>
                </a:r>
              </a:p>
              <a:p>
                <a:pPr lvl="1"/>
                <a:r>
                  <a:rPr lang="en-US" sz="2200" dirty="0"/>
                  <a:t>awkward </a:t>
                </a:r>
              </a:p>
              <a:p>
                <a:pPr lvl="1"/>
                <a:r>
                  <a:rPr lang="en-US" sz="2200" dirty="0"/>
                  <a:t>assumes null hypothesis true</a:t>
                </a:r>
              </a:p>
              <a:p>
                <a:pPr lvl="1"/>
                <a:r>
                  <a:rPr lang="en-US" sz="2200" dirty="0"/>
                  <a:t>rooted in inductive reasoning</a:t>
                </a:r>
              </a:p>
              <a:p>
                <a:r>
                  <a:rPr lang="en-US" dirty="0"/>
                  <a:t>Not clear if/when ‘adjustments’ are necessary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85330" y="1500603"/>
                <a:ext cx="7883904" cy="4858387"/>
              </a:xfrm>
              <a:blipFill rotWithShape="0">
                <a:blip r:embed="rId3"/>
                <a:stretch>
                  <a:fillRect l="-850" t="-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315843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p</a:t>
            </a:r>
            <a:r>
              <a:rPr lang="en-US" dirty="0"/>
              <a:t>-value (what it is)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85330" y="1500603"/>
                <a:ext cx="7883904" cy="485838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Number between 0 and 1 </a:t>
                </a:r>
              </a:p>
              <a:p>
                <a:r>
                  <a:rPr lang="en-US" dirty="0"/>
                  <a:t>Smaller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</m:t>
                    </m:r>
                  </m:oMath>
                </a14:m>
                <a:r>
                  <a:rPr lang="en-US" dirty="0"/>
                  <a:t> support for an alternative hypothesis</a:t>
                </a:r>
              </a:p>
              <a:p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</m:t>
                    </m:r>
                  </m:oMath>
                </a14:m>
                <a:r>
                  <a:rPr lang="en-US" dirty="0"/>
                  <a:t> data are inconclusive</a:t>
                </a:r>
              </a:p>
              <a:p>
                <a:r>
                  <a:rPr lang="en-US" dirty="0"/>
                  <a:t>Clinical significance is ignored</a:t>
                </a:r>
              </a:p>
              <a:p>
                <a:r>
                  <a:rPr lang="en-US" dirty="0"/>
                  <a:t>Sample size confounds comparisons</a:t>
                </a:r>
              </a:p>
              <a:p>
                <a:r>
                  <a:rPr lang="en-US" dirty="0"/>
                  <a:t>Interpretation </a:t>
                </a:r>
              </a:p>
              <a:p>
                <a:pPr lvl="1"/>
                <a:r>
                  <a:rPr lang="en-US" sz="2200" dirty="0"/>
                  <a:t>awkward </a:t>
                </a:r>
              </a:p>
              <a:p>
                <a:pPr lvl="1"/>
                <a:r>
                  <a:rPr lang="en-US" sz="2200" dirty="0"/>
                  <a:t>assumes null hypothesis true</a:t>
                </a:r>
              </a:p>
              <a:p>
                <a:pPr lvl="1"/>
                <a:r>
                  <a:rPr lang="en-US" sz="2200" dirty="0"/>
                  <a:t>rooted in inductive reasoning</a:t>
                </a:r>
              </a:p>
              <a:p>
                <a:r>
                  <a:rPr lang="en-US" dirty="0"/>
                  <a:t>Not clear if/when ‘adjustments’ are necessary</a:t>
                </a:r>
              </a:p>
            </p:txBody>
          </p:sp>
        </mc:Choice>
        <mc:Fallback xmlns="">
          <p:sp>
            <p:nvSpPr>
              <p:cNvPr id="6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85330" y="1500603"/>
                <a:ext cx="7883904" cy="4858387"/>
              </a:xfrm>
              <a:blipFill rotWithShape="0">
                <a:blip r:embed="rId2"/>
                <a:stretch>
                  <a:fillRect l="-850" t="-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/>
          <p:cNvCxnSpPr/>
          <p:nvPr/>
        </p:nvCxnSpPr>
        <p:spPr>
          <a:xfrm>
            <a:off x="3109541" y="2743201"/>
            <a:ext cx="2414483" cy="0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71390" y="1500604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✓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7326" y="1944844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✓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4607826" y="3248984"/>
            <a:ext cx="1143000" cy="3242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858824" y="3029473"/>
            <a:ext cx="1720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incorporated</a:t>
            </a:r>
            <a:endParaRPr lang="en-US" sz="2000" dirty="0">
              <a:solidFill>
                <a:srgbClr val="FF0000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82973" y="2526510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support null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1413886" y="4640431"/>
            <a:ext cx="1008300" cy="5260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005961" y="3940660"/>
            <a:ext cx="3266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Fraction of data-supported </a:t>
            </a:r>
          </a:p>
          <a:p>
            <a:r>
              <a:rPr lang="en-US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hypotheses that are null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2498794" y="5049069"/>
            <a:ext cx="2651760" cy="5260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9126" y="4843879"/>
            <a:ext cx="318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conditions on observed data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412458" y="4444426"/>
            <a:ext cx="197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straightforward</a:t>
            </a:r>
            <a:endParaRPr lang="en-US" dirty="0">
              <a:solidFill>
                <a:srgbClr val="FF0000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1458032" y="5457021"/>
            <a:ext cx="3931920" cy="3242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458048" y="5266823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descriptive, summarizes</a:t>
            </a:r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954734" y="3747552"/>
            <a:ext cx="4937760" cy="2016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938577" y="5919621"/>
            <a:ext cx="548640" cy="2016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20098325">
            <a:off x="7192110" y="5734954"/>
            <a:ext cx="1826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Ideally</a:t>
            </a:r>
            <a:r>
              <a:rPr lang="en-US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, never </a:t>
            </a:r>
            <a:endParaRPr lang="en-US" dirty="0">
              <a:solidFill>
                <a:srgbClr val="FF0000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5543480" y="671824"/>
            <a:ext cx="1371600" cy="3242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 rot="20701043">
            <a:off x="5715414" y="66245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we want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548626" y="1011704"/>
            <a:ext cx="2424673" cy="923330"/>
            <a:chOff x="6548626" y="1011704"/>
            <a:chExt cx="2424673" cy="923330"/>
          </a:xfrm>
        </p:grpSpPr>
        <p:sp>
          <p:nvSpPr>
            <p:cNvPr id="41" name="TextBox 40"/>
            <p:cNvSpPr txBox="1"/>
            <p:nvPr/>
          </p:nvSpPr>
          <p:spPr>
            <a:xfrm>
              <a:off x="6683890" y="1011704"/>
              <a:ext cx="228940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mic Sans MS" charset="0"/>
                  <a:ea typeface="Comic Sans MS" charset="0"/>
                  <a:cs typeface="Comic Sans MS" charset="0"/>
                </a:rPr>
                <a:t>near 0 supports alt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omic Sans MS" charset="0"/>
                  <a:ea typeface="Comic Sans MS" charset="0"/>
                  <a:cs typeface="Comic Sans MS" charset="0"/>
                </a:rPr>
                <a:t>near 1 supports null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omic Sans MS" charset="0"/>
                  <a:ea typeface="Comic Sans MS" charset="0"/>
                  <a:cs typeface="Comic Sans MS" charset="0"/>
                </a:rPr>
                <a:t>near ½ inconclusive</a:t>
              </a:r>
            </a:p>
          </p:txBody>
        </p:sp>
        <p:sp>
          <p:nvSpPr>
            <p:cNvPr id="46" name="Left Brace 45"/>
            <p:cNvSpPr/>
            <p:nvPr/>
          </p:nvSpPr>
          <p:spPr>
            <a:xfrm>
              <a:off x="6548626" y="1053693"/>
              <a:ext cx="200497" cy="870321"/>
            </a:xfrm>
            <a:prstGeom prst="leftBrace">
              <a:avLst/>
            </a:prstGeom>
            <a:ln w="19050">
              <a:solidFill>
                <a:srgbClr val="FF0000"/>
              </a:solidFill>
            </a:ln>
            <a:effectLst>
              <a:glow>
                <a:srgbClr val="FF0000">
                  <a:alpha val="25000"/>
                </a:srgbClr>
              </a:glo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571389" y="3483122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✗</a:t>
            </a:r>
            <a:endParaRPr lang="en-US" sz="2400" b="1" dirty="0">
              <a:solidFill>
                <a:srgbClr val="FF0000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3123933" y="4235281"/>
            <a:ext cx="1882028" cy="0"/>
          </a:xfrm>
          <a:prstGeom prst="straightConnector1">
            <a:avLst/>
          </a:prstGeom>
          <a:ln w="222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1305294" y="103261"/>
            <a:ext cx="1909497" cy="860950"/>
            <a:chOff x="1305294" y="103261"/>
            <a:chExt cx="1909497" cy="860950"/>
          </a:xfrm>
        </p:grpSpPr>
        <p:sp>
          <p:nvSpPr>
            <p:cNvPr id="59" name="TextBox 58"/>
            <p:cNvSpPr txBox="1"/>
            <p:nvPr/>
          </p:nvSpPr>
          <p:spPr>
            <a:xfrm>
              <a:off x="1526129" y="379436"/>
              <a:ext cx="455574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FF0000"/>
                  </a:solidFill>
                  <a:latin typeface="Comic Sans MS" charset="0"/>
                  <a:ea typeface="Comic Sans MS" charset="0"/>
                  <a:cs typeface="Comic Sans MS" charset="0"/>
                </a:rPr>
                <a:t>⌃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 rot="21219312">
              <a:off x="1305294" y="103261"/>
              <a:ext cx="19094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mic Sans MS" charset="0"/>
                  <a:ea typeface="Comic Sans MS" charset="0"/>
                  <a:cs typeface="Comic Sans MS" charset="0"/>
                </a:rPr>
                <a:t>2</a:t>
              </a:r>
              <a:r>
                <a:rPr lang="en-US" sz="2000" baseline="30000" dirty="0">
                  <a:solidFill>
                    <a:srgbClr val="FF0000"/>
                  </a:solidFill>
                  <a:latin typeface="Comic Sans MS" charset="0"/>
                  <a:ea typeface="Comic Sans MS" charset="0"/>
                  <a:cs typeface="Comic Sans MS" charset="0"/>
                </a:rPr>
                <a:t>nd</a:t>
              </a:r>
              <a:r>
                <a:rPr lang="en-US" sz="2000" dirty="0">
                  <a:solidFill>
                    <a:srgbClr val="FF0000"/>
                  </a:solidFill>
                  <a:latin typeface="Comic Sans MS" charset="0"/>
                  <a:ea typeface="Comic Sans MS" charset="0"/>
                  <a:cs typeface="Comic Sans MS" charset="0"/>
                </a:rPr>
                <a:t>-generation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 rot="19751091">
            <a:off x="-117660" y="1197411"/>
            <a:ext cx="1537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Version 2.0</a:t>
            </a:r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4316782" y="1516301"/>
            <a:ext cx="2093746" cy="215135"/>
          </a:xfrm>
          <a:prstGeom prst="straightConnector1">
            <a:avLst/>
          </a:prstGeom>
          <a:ln w="222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65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7" grpId="0"/>
      <p:bldP spid="25" grpId="0"/>
      <p:bldP spid="30" grpId="0"/>
      <p:bldP spid="33" grpId="0"/>
      <p:bldP spid="34" grpId="0"/>
      <p:bldP spid="38" grpId="0"/>
      <p:bldP spid="43" grpId="1"/>
      <p:bldP spid="55" grpId="0"/>
      <p:bldP spid="6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85331" y="5113857"/>
                <a:ext cx="8147385" cy="105348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Point null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>
                            <a:latin typeface="Cambria Math" charset="0"/>
                            <a:ea typeface="CMU Typewriter Text" charset="0"/>
                            <a:cs typeface="CMU Typewriter Text" charset="0"/>
                          </a:rPr>
                          <m:t>H</m:t>
                        </m:r>
                      </m:e>
                      <m:sub>
                        <m:r>
                          <a:rPr lang="en-US" sz="1800" b="0" i="0">
                            <a:latin typeface="Cambria Math" charset="0"/>
                            <a:ea typeface="CMU Typewriter Text" charset="0"/>
                            <a:cs typeface="CMU Typewriter Text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Data-supported hypothesis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800" b="0" i="0">
                            <a:latin typeface="Cambria Math" charset="0"/>
                            <a:ea typeface="CMU Typewriter Text" charset="0"/>
                            <a:cs typeface="CMU Typewriter Text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en-US" sz="1800" dirty="0"/>
                  <a:t> and confidence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>
                            <a:latin typeface="Cambria Math" charset="0"/>
                            <a:ea typeface="CMU Typewriter Text" charset="0"/>
                            <a:cs typeface="CMU Typewriter Text" charset="0"/>
                          </a:rPr>
                          <m:t>C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800" b="0" i="0">
                                <a:latin typeface="Cambria Math" charset="0"/>
                                <a:ea typeface="CMU Typewriter Text" charset="0"/>
                                <a:cs typeface="CMU Typewriter Text" charset="0"/>
                              </a:rPr>
                              <m:t>I</m:t>
                            </m:r>
                          </m:e>
                          <m:sup>
                            <m:r>
                              <a:rPr lang="en-US" sz="1800" b="0" i="0">
                                <a:latin typeface="Cambria Math" charset="0"/>
                                <a:ea typeface="CMU Typewriter Text" charset="0"/>
                                <a:cs typeface="CMU Typewriter Text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sz="1800" b="0" i="0">
                            <a:latin typeface="Cambria Math" charset="0"/>
                            <a:ea typeface="CMU Typewriter Text" charset="0"/>
                            <a:cs typeface="CMU Typewriter Text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800" b="0" i="0">
                            <a:latin typeface="Cambria Math" charset="0"/>
                            <a:ea typeface="CMU Typewriter Text" charset="0"/>
                            <a:cs typeface="CMU Typewriter Text" charset="0"/>
                          </a:rPr>
                          <m:t>C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800" b="0" i="0">
                                <a:latin typeface="Cambria Math" charset="0"/>
                                <a:ea typeface="CMU Typewriter Text" charset="0"/>
                                <a:cs typeface="CMU Typewriter Text" charset="0"/>
                              </a:rPr>
                              <m:t>I</m:t>
                            </m:r>
                          </m:e>
                          <m:sup>
                            <m:r>
                              <a:rPr lang="en-US" sz="1800" b="0" i="0">
                                <a:latin typeface="Cambria Math" charset="0"/>
                                <a:ea typeface="CMU Typewriter Text" charset="0"/>
                                <a:cs typeface="CMU Typewriter Text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85331" y="5113857"/>
                <a:ext cx="8147385" cy="1053484"/>
              </a:xfrm>
              <a:blipFill rotWithShape="0">
                <a:blip r:embed="rId2"/>
                <a:stretch>
                  <a:fillRect l="-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5"/>
          <p:cNvPicPr/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98" t="8047" r="10146" b="50854"/>
          <a:stretch/>
        </p:blipFill>
        <p:spPr bwMode="auto">
          <a:xfrm>
            <a:off x="1514822" y="1253130"/>
            <a:ext cx="6288057" cy="18641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1514822" y="3017520"/>
            <a:ext cx="6810020" cy="2499814"/>
            <a:chOff x="1514822" y="3017520"/>
            <a:chExt cx="6810020" cy="2499814"/>
          </a:xfrm>
        </p:grpSpPr>
        <p:pic>
          <p:nvPicPr>
            <p:cNvPr id="7" name="Picture 6"/>
            <p:cNvPicPr/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698" t="46947" r="10146" b="11508"/>
            <a:stretch/>
          </p:blipFill>
          <p:spPr bwMode="auto">
            <a:xfrm>
              <a:off x="1514822" y="3017520"/>
              <a:ext cx="6288057" cy="188437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3703320" y="5136717"/>
                  <a:ext cx="4621522" cy="3806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CMU Typewriter Text" charset="0"/>
                      <a:ea typeface="CMU Typewriter Text" charset="0"/>
                      <a:cs typeface="CMU Typewriter Text" charset="0"/>
                    </a:rPr>
                    <a:t>and </a:t>
                  </a:r>
                  <a:r>
                    <a:rPr lang="en-US" dirty="0">
                      <a:solidFill>
                        <a:srgbClr val="0A58FD"/>
                      </a:solidFill>
                      <a:latin typeface="CMU Typewriter Text" charset="0"/>
                      <a:ea typeface="CMU Typewriter Text" charset="0"/>
                      <a:cs typeface="CMU Typewriter Text" charset="0"/>
                    </a:rPr>
                    <a:t>interval null hypothesis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A58FD"/>
                              </a:solidFill>
                              <a:latin typeface="Cambria Math" panose="02040503050406030204" pitchFamily="18" charset="0"/>
                              <a:ea typeface="CMU Typewriter Text" charset="0"/>
                              <a:cs typeface="CMU Typewriter Text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A58FD"/>
                                  </a:solidFill>
                                  <a:latin typeface="Cambria Math" panose="02040503050406030204" pitchFamily="18" charset="0"/>
                                  <a:ea typeface="CMU Typewriter Text" charset="0"/>
                                  <a:cs typeface="CMU Typewriter Text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rgbClr val="0A58FD"/>
                                  </a:solidFill>
                                  <a:latin typeface="Cambria Math" charset="0"/>
                                  <a:ea typeface="CMU Typewriter Text" charset="0"/>
                                  <a:cs typeface="CMU Typewriter Text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0">
                                  <a:solidFill>
                                    <a:srgbClr val="0A58FD"/>
                                  </a:solidFill>
                                  <a:latin typeface="Cambria Math" charset="0"/>
                                  <a:ea typeface="CMU Typewriter Text" charset="0"/>
                                  <a:cs typeface="CMU Typewriter Text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0">
                                  <a:solidFill>
                                    <a:srgbClr val="0A58FD"/>
                                  </a:solidFill>
                                  <a:latin typeface="Cambria Math" charset="0"/>
                                  <a:ea typeface="CMU Typewriter Text" charset="0"/>
                                  <a:cs typeface="CMU Typewriter Text" charset="0"/>
                                </a:rPr>
                                <m:t>−</m:t>
                              </m:r>
                            </m:sup>
                          </m:sSubSup>
                          <m:r>
                            <a:rPr lang="en-US" b="0" i="0">
                              <a:solidFill>
                                <a:srgbClr val="0A58FD"/>
                              </a:solidFill>
                              <a:latin typeface="Cambria Math" charset="0"/>
                              <a:ea typeface="CMU Typewriter Text" charset="0"/>
                              <a:cs typeface="CMU Typewriter Text" charset="0"/>
                            </a:rPr>
                            <m:t> ,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A58FD"/>
                                  </a:solidFill>
                                  <a:latin typeface="Cambria Math" panose="02040503050406030204" pitchFamily="18" charset="0"/>
                                  <a:ea typeface="CMU Typewriter Text" charset="0"/>
                                  <a:cs typeface="CMU Typewriter Text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rgbClr val="0A58FD"/>
                                  </a:solidFill>
                                  <a:latin typeface="Cambria Math" charset="0"/>
                                  <a:ea typeface="CMU Typewriter Text" charset="0"/>
                                  <a:cs typeface="CMU Typewriter Text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0">
                                  <a:solidFill>
                                    <a:srgbClr val="0A58FD"/>
                                  </a:solidFill>
                                  <a:latin typeface="Cambria Math" charset="0"/>
                                  <a:ea typeface="CMU Typewriter Text" charset="0"/>
                                  <a:cs typeface="CMU Typewriter Text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0">
                                  <a:solidFill>
                                    <a:srgbClr val="0A58FD"/>
                                  </a:solidFill>
                                  <a:latin typeface="Cambria Math" charset="0"/>
                                  <a:ea typeface="CMU Typewriter Text" charset="0"/>
                                  <a:cs typeface="CMU Typewriter Text" charset="0"/>
                                </a:rPr>
                                <m:t>+</m:t>
                              </m:r>
                            </m:sup>
                          </m:sSubSup>
                        </m:e>
                      </m:d>
                    </m:oMath>
                  </a14:m>
                  <a:endParaRPr lang="en-US" dirty="0">
                    <a:latin typeface="CMU Typewriter Text" charset="0"/>
                    <a:ea typeface="CMU Typewriter Text" charset="0"/>
                    <a:cs typeface="CMU Typewriter Text" charset="0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3320" y="5136717"/>
                  <a:ext cx="4621522" cy="38061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187" t="-100000" b="-1112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Group 9"/>
            <p:cNvGrpSpPr/>
            <p:nvPr/>
          </p:nvGrpSpPr>
          <p:grpSpPr>
            <a:xfrm>
              <a:off x="2185649" y="3837733"/>
              <a:ext cx="1886696" cy="960688"/>
              <a:chOff x="2185649" y="3837733"/>
              <a:chExt cx="1886696" cy="9606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/>
                  <p:cNvSpPr/>
                  <p:nvPr/>
                </p:nvSpPr>
                <p:spPr>
                  <a:xfrm>
                    <a:off x="2727537" y="4157661"/>
                    <a:ext cx="44678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rgbClr val="0A58FD"/>
                              </a:solidFill>
                              <a:latin typeface="Cambria Math" charset="0"/>
                            </a:rPr>
                            <m:t>𝛿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0A58FD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Rectangle 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27537" y="4157661"/>
                    <a:ext cx="446789" cy="46166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Arc 11"/>
              <p:cNvSpPr/>
              <p:nvPr/>
            </p:nvSpPr>
            <p:spPr>
              <a:xfrm>
                <a:off x="2185649" y="3837733"/>
                <a:ext cx="1886696" cy="960688"/>
              </a:xfrm>
              <a:prstGeom prst="arc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 w="med" len="med"/>
              </a:ln>
              <a:scene3d>
                <a:camera prst="orthographicFront">
                  <a:rot lat="10800000" lon="0" rev="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397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331" y="5655308"/>
            <a:ext cx="7962558" cy="887589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b="1" dirty="0">
                <a:solidFill>
                  <a:srgbClr val="C00000"/>
                </a:solidFill>
              </a:rPr>
              <a:t>Works with confidence, credible, and support intervals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8" name="Picture 7" descr="/Users/Jeffrey/Library/Containers/com.apple.mail/Data/Library/Mail Downloads/E8FCCF1D-51B5-4C68-A0F4-BDD25CDA61CD/interval-null-plot-2.pdf"/>
          <p:cNvPicPr>
            <a:picLocks noChangeAspect="1"/>
          </p:cNvPicPr>
          <p:nvPr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5115"/>
          <a:stretch/>
        </p:blipFill>
        <p:spPr bwMode="auto">
          <a:xfrm>
            <a:off x="1241213" y="992191"/>
            <a:ext cx="6695939" cy="1751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/Users/Jeffrey/Library/Containers/com.apple.mail/Data/Library/Mail Downloads/E8FCCF1D-51B5-4C68-A0F4-BDD25CDA61CD/interval-null-plot-2.pdf"/>
          <p:cNvPicPr>
            <a:picLocks noChangeAspect="1"/>
          </p:cNvPicPr>
          <p:nvPr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1979" b="40889"/>
          <a:stretch/>
        </p:blipFill>
        <p:spPr bwMode="auto">
          <a:xfrm>
            <a:off x="1241213" y="2597285"/>
            <a:ext cx="6695939" cy="1361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/Users/Jeffrey/Library/Containers/com.apple.mail/Data/Library/Mail Downloads/E8FCCF1D-51B5-4C68-A0F4-BDD25CDA61CD/interval-null-plot-2.pdf"/>
          <p:cNvPicPr>
            <a:picLocks noChangeAspect="1"/>
          </p:cNvPicPr>
          <p:nvPr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0661" b="11483"/>
          <a:stretch/>
        </p:blipFill>
        <p:spPr bwMode="auto">
          <a:xfrm>
            <a:off x="1241213" y="4036979"/>
            <a:ext cx="6695939" cy="13981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37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Second-generation </a:t>
            </a:r>
            <a:r>
              <a:rPr lang="en-US" i="1" dirty="0"/>
              <a:t>p</a:t>
            </a:r>
            <a:r>
              <a:rPr lang="en-US" dirty="0"/>
              <a:t>-value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56146" y="1413052"/>
                <a:ext cx="8157114" cy="4465234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SGPV is in [0,1] and denoted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0A58F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0A58FD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600" i="1">
                            <a:solidFill>
                              <a:srgbClr val="0A58FD"/>
                            </a:solidFill>
                            <a:latin typeface="Cambria Math" charset="0"/>
                          </a:rPr>
                          <m:t>𝛿</m:t>
                        </m:r>
                      </m:sub>
                    </m:sSub>
                  </m:oMath>
                </a14:m>
                <a:endParaRPr lang="en-US" sz="2600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𝛿</m:t>
                    </m:r>
                  </m:oMath>
                </a14:m>
                <a:r>
                  <a:rPr lang="en-US" dirty="0"/>
                  <a:t> for scientific significance 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dirty="0"/>
                  <a:t> = 0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 </m:t>
                    </m:r>
                  </m:oMath>
                </a14:m>
                <a:r>
                  <a:rPr lang="en-US" dirty="0"/>
                  <a:t> null </a:t>
                </a:r>
                <a:r>
                  <a:rPr lang="en-US" dirty="0">
                    <a:solidFill>
                      <a:srgbClr val="C00000"/>
                    </a:solidFill>
                  </a:rPr>
                  <a:t>incompatible</a:t>
                </a:r>
                <a:r>
                  <a:rPr lang="en-US" dirty="0"/>
                  <a:t> with data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dirty="0"/>
                  <a:t> = 1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 </m:t>
                    </m:r>
                  </m:oMath>
                </a14:m>
                <a:r>
                  <a:rPr lang="en-US" dirty="0"/>
                  <a:t> null </a:t>
                </a:r>
                <a:r>
                  <a:rPr lang="en-US" dirty="0">
                    <a:solidFill>
                      <a:srgbClr val="C00000"/>
                    </a:solidFill>
                  </a:rPr>
                  <a:t>compatible</a:t>
                </a:r>
                <a:r>
                  <a:rPr lang="en-US" dirty="0"/>
                  <a:t> with data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0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dirty="0"/>
                  <a:t> &lt; 1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</m:t>
                    </m:r>
                  </m:oMath>
                </a14:m>
                <a:r>
                  <a:rPr lang="en-US" dirty="0"/>
                  <a:t> data are </a:t>
                </a:r>
                <a:r>
                  <a:rPr lang="en-US" dirty="0">
                    <a:solidFill>
                      <a:srgbClr val="C00000"/>
                    </a:solidFill>
                  </a:rPr>
                  <a:t>inconclusive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Fraction of data-supported hypotheses that are null</a:t>
                </a:r>
              </a:p>
              <a:p>
                <a:r>
                  <a:rPr lang="en-US" dirty="0"/>
                  <a:t>Retains strict error control, all rates → 0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56146" y="1413052"/>
                <a:ext cx="8157114" cy="4465234"/>
              </a:xfrm>
              <a:blipFill>
                <a:blip r:embed="rId2"/>
                <a:stretch>
                  <a:fillRect l="-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80756" y="1017696"/>
            <a:ext cx="1744764" cy="31847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514175" y="572746"/>
                <a:ext cx="65255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A58F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solidFill>
                                <a:srgbClr val="0A58FD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A58FD"/>
                              </a:solidFill>
                              <a:latin typeface="Cambria Math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4175" y="572746"/>
                <a:ext cx="652551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737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6"/>
              <p:cNvSpPr txBox="1">
                <a:spLocks/>
              </p:cNvSpPr>
              <p:nvPr/>
            </p:nvSpPr>
            <p:spPr>
              <a:xfrm>
                <a:off x="2204049" y="2139659"/>
                <a:ext cx="5792091" cy="166265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0" algn="r" defTabSz="457200" rtl="0" eaLnBrk="1" latinLnBrk="0" hangingPunct="1">
                  <a:defRPr sz="1400" kern="1200" baseline="0">
                    <a:solidFill>
                      <a:schemeClr val="tx1"/>
                    </a:solidFill>
                    <a:latin typeface="CMU Typewriter Text Bold" charset="0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𝛿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 = 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𝐼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|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𝐼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|</m:t>
                          </m:r>
                        </m:den>
                      </m:f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charset="0"/>
                            </a:rPr>
                            <m:t>   × 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𝐼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|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2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r>
                                <a:rPr lang="en-US" sz="2400" i="1">
                                  <a:latin typeface="Cambria Math" charset="0"/>
                                </a:rPr>
                                <m:t>,1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049" y="2139659"/>
                <a:ext cx="5792091" cy="166265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461010" y="3895997"/>
                <a:ext cx="2361977" cy="2092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 charset="0"/>
                    <a:ea typeface="Arial" charset="0"/>
                    <a:cs typeface="Arial" charset="0"/>
                  </a:rPr>
                  <a:t>Small-sample correction factor</a:t>
                </a:r>
              </a:p>
              <a:p>
                <a:endParaRPr lang="en-US" sz="800" dirty="0">
                  <a:latin typeface="Arial" charset="0"/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shrinks proportion to ½ when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|</m:t>
                    </m:r>
                    <m:r>
                      <a:rPr lang="en-US" sz="2000" i="1">
                        <a:latin typeface="Cambria Math" charset="0"/>
                      </a:rPr>
                      <m:t>𝐼</m:t>
                    </m:r>
                    <m:r>
                      <a:rPr lang="en-US" sz="2000" i="1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wide</a:t>
                </a:r>
              </a:p>
              <a:p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r>
                  <a:rPr lang="en-US" sz="2200" dirty="0"/>
                  <a:t>  when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</a:rPr>
                      <m:t>|</m:t>
                    </m:r>
                    <m:r>
                      <a:rPr lang="en-US" sz="2000" i="1" smtClean="0">
                        <a:latin typeface="Cambria Math" charset="0"/>
                      </a:rPr>
                      <m:t>𝐼</m:t>
                    </m:r>
                    <m:r>
                      <a:rPr lang="en-US" sz="2000" i="1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&gt;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2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010" y="3895997"/>
                <a:ext cx="2361977" cy="2092881"/>
              </a:xfrm>
              <a:prstGeom prst="rect">
                <a:avLst/>
              </a:prstGeom>
              <a:blipFill rotWithShape="0">
                <a:blip r:embed="rId3"/>
                <a:stretch>
                  <a:fillRect l="-2842" t="-1166" b="-5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344713" y="3837589"/>
            <a:ext cx="366030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Proportion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of data-supported hypotheses that are also 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null hypotheses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62389" y="1498735"/>
            <a:ext cx="26040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Second-generation </a:t>
            </a:r>
            <a:r>
              <a:rPr lang="en-US" sz="2000" b="1" i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20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-value (SGPV)</a:t>
            </a:r>
          </a:p>
        </p:txBody>
      </p:sp>
      <p:sp>
        <p:nvSpPr>
          <p:cNvPr id="46" name="Bent Arrow 45"/>
          <p:cNvSpPr/>
          <p:nvPr/>
        </p:nvSpPr>
        <p:spPr>
          <a:xfrm rot="10800000">
            <a:off x="1806063" y="2316770"/>
            <a:ext cx="798095" cy="867537"/>
          </a:xfrm>
          <a:prstGeom prst="bentArrow">
            <a:avLst>
              <a:gd name="adj1" fmla="val 3177"/>
              <a:gd name="adj2" fmla="val 11360"/>
              <a:gd name="adj3" fmla="val 14088"/>
              <a:gd name="adj4" fmla="val 43750"/>
            </a:avLst>
          </a:prstGeom>
          <a:solidFill>
            <a:schemeClr val="tx1"/>
          </a:solidFill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Bent Arrow 49"/>
          <p:cNvSpPr/>
          <p:nvPr/>
        </p:nvSpPr>
        <p:spPr>
          <a:xfrm rot="5400000">
            <a:off x="3525681" y="3762149"/>
            <a:ext cx="798095" cy="867537"/>
          </a:xfrm>
          <a:prstGeom prst="bentArrow">
            <a:avLst>
              <a:gd name="adj1" fmla="val 3177"/>
              <a:gd name="adj2" fmla="val 11360"/>
              <a:gd name="adj3" fmla="val 14088"/>
              <a:gd name="adj4" fmla="val 43750"/>
            </a:avLst>
          </a:prstGeom>
          <a:solidFill>
            <a:schemeClr val="tx1"/>
          </a:solidFill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Bent Arrow 52"/>
          <p:cNvSpPr/>
          <p:nvPr/>
        </p:nvSpPr>
        <p:spPr>
          <a:xfrm rot="16200000">
            <a:off x="5614236" y="3762150"/>
            <a:ext cx="798095" cy="867537"/>
          </a:xfrm>
          <a:prstGeom prst="bentArrow">
            <a:avLst>
              <a:gd name="adj1" fmla="val 3177"/>
              <a:gd name="adj2" fmla="val 11360"/>
              <a:gd name="adj3" fmla="val 14088"/>
              <a:gd name="adj4" fmla="val 43750"/>
            </a:avLst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757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Delta-gap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85331" y="1372148"/>
                <a:ext cx="7962558" cy="887589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000" b="1" dirty="0"/>
                  <a:t>When SGPV=0, there is a gap between the intervals. The length of that gap, in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𝛿</m:t>
                    </m:r>
                  </m:oMath>
                </a14:m>
                <a:r>
                  <a:rPr lang="en-US" sz="2000" b="1" dirty="0"/>
                  <a:t>-units is the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 delta-gap.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85331" y="1372148"/>
                <a:ext cx="7962558" cy="887589"/>
              </a:xfrm>
              <a:blipFill>
                <a:blip r:embed="rId2"/>
                <a:stretch>
                  <a:fillRect l="-796"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7" name="Picture 6" descr="/Users/Jeffrey/Library/Containers/com.apple.mail/Data/Library/Mail Downloads/E8FCCF1D-51B5-4C68-A0F4-BDD25CDA61CD/interval-null-plot-2.pdf"/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1979" b="40889"/>
          <a:stretch/>
        </p:blipFill>
        <p:spPr bwMode="auto">
          <a:xfrm>
            <a:off x="861835" y="2928036"/>
            <a:ext cx="6695939" cy="136187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284265F9-B76C-FA40-A095-5061362980E9}"/>
              </a:ext>
            </a:extLst>
          </p:cNvPr>
          <p:cNvSpPr/>
          <p:nvPr/>
        </p:nvSpPr>
        <p:spPr>
          <a:xfrm rot="16200000">
            <a:off x="4682531" y="4021059"/>
            <a:ext cx="252929" cy="284769"/>
          </a:xfrm>
          <a:prstGeom prst="leftBrace">
            <a:avLst>
              <a:gd name="adj1" fmla="val 8333"/>
              <a:gd name="adj2" fmla="val 48936"/>
            </a:avLst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456E868-9807-DA49-BDBC-575697E62B90}"/>
              </a:ext>
            </a:extLst>
          </p:cNvPr>
          <p:cNvGrpSpPr/>
          <p:nvPr/>
        </p:nvGrpSpPr>
        <p:grpSpPr>
          <a:xfrm>
            <a:off x="4724583" y="4414768"/>
            <a:ext cx="3388285" cy="1367481"/>
            <a:chOff x="4724583" y="4414768"/>
            <a:chExt cx="3388285" cy="1367481"/>
          </a:xfrm>
        </p:grpSpPr>
        <p:sp>
          <p:nvSpPr>
            <p:cNvPr id="10" name="Bent Arrow 9">
              <a:extLst>
                <a:ext uri="{FF2B5EF4-FFF2-40B4-BE49-F238E27FC236}">
                  <a16:creationId xmlns:a16="http://schemas.microsoft.com/office/drawing/2014/main" id="{0AEEB571-B747-DE4E-A819-9C2AAF5B8D41}"/>
                </a:ext>
              </a:extLst>
            </p:cNvPr>
            <p:cNvSpPr/>
            <p:nvPr/>
          </p:nvSpPr>
          <p:spPr>
            <a:xfrm rot="16200000">
              <a:off x="4759304" y="4380047"/>
              <a:ext cx="798095" cy="867537"/>
            </a:xfrm>
            <a:prstGeom prst="bentArrow">
              <a:avLst>
                <a:gd name="adj1" fmla="val 3177"/>
                <a:gd name="adj2" fmla="val 11360"/>
                <a:gd name="adj3" fmla="val 14088"/>
                <a:gd name="adj4" fmla="val 43750"/>
              </a:avLst>
            </a:prstGeom>
            <a:solidFill>
              <a:srgbClr val="C0000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176D9CE-6F5A-844F-AD27-7598A575F22A}"/>
                    </a:ext>
                  </a:extLst>
                </p:cNvPr>
                <p:cNvSpPr txBox="1"/>
                <p:nvPr/>
              </p:nvSpPr>
              <p:spPr>
                <a:xfrm>
                  <a:off x="5750891" y="4643476"/>
                  <a:ext cx="2361977" cy="11387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C00000"/>
                      </a:solidFill>
                      <a:latin typeface="Arial" charset="0"/>
                      <a:ea typeface="Arial" charset="0"/>
                      <a:cs typeface="Arial" charset="0"/>
                    </a:rPr>
                    <a:t>Delta-gap</a:t>
                  </a:r>
                </a:p>
                <a:p>
                  <a:endParaRPr lang="en-US" sz="800" dirty="0">
                    <a:latin typeface="Arial" charset="0"/>
                    <a:ea typeface="Arial" charset="0"/>
                    <a:cs typeface="Arial" charset="0"/>
                  </a:endParaRPr>
                </a:p>
                <a:p>
                  <a:r>
                    <a:rPr lang="en-US" sz="2000" dirty="0">
                      <a:latin typeface="Arial" charset="0"/>
                      <a:ea typeface="Arial" charset="0"/>
                      <a:cs typeface="Arial" charset="0"/>
                    </a:rPr>
                    <a:t>gap between intervals in </a:t>
                  </a:r>
                  <a14:m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  <a:ea typeface="Arial" charset="0"/>
                          <a:cs typeface="Arial" charset="0"/>
                        </a:rPr>
                        <m:t>𝛿</m:t>
                      </m:r>
                    </m:oMath>
                  </a14:m>
                  <a:r>
                    <a:rPr lang="en-US" sz="2000" dirty="0">
                      <a:latin typeface="Arial" charset="0"/>
                      <a:ea typeface="Arial" charset="0"/>
                      <a:cs typeface="Arial" charset="0"/>
                    </a:rPr>
                    <a:t>-units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176D9CE-6F5A-844F-AD27-7598A575F2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0891" y="4643476"/>
                  <a:ext cx="2361977" cy="1138773"/>
                </a:xfrm>
                <a:prstGeom prst="rect">
                  <a:avLst/>
                </a:prstGeom>
                <a:blipFill>
                  <a:blip r:embed="rId4"/>
                  <a:stretch>
                    <a:fillRect l="-2674" t="-3333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8EB218B-170A-7345-8435-FC276FD0B2F1}"/>
              </a:ext>
            </a:extLst>
          </p:cNvPr>
          <p:cNvSpPr txBox="1"/>
          <p:nvPr/>
        </p:nvSpPr>
        <p:spPr>
          <a:xfrm rot="20442380">
            <a:off x="542876" y="4821374"/>
            <a:ext cx="2757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MU Typewriter Text" charset="0"/>
                <a:ea typeface="CMU Typewriter Text" charset="0"/>
                <a:cs typeface="CMU Typewriter Text" charset="0"/>
              </a:rPr>
              <a:t>Useful for ranking results when SGPV = 0</a:t>
            </a:r>
          </a:p>
        </p:txBody>
      </p:sp>
    </p:spTree>
    <p:extLst>
      <p:ext uri="{BB962C8B-B14F-4D97-AF65-F5344CB8AC3E}">
        <p14:creationId xmlns:p14="http://schemas.microsoft.com/office/powerpoint/2010/main" val="241420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043D6-6C65-8948-A82D-632F0AD8D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487525-9B92-0342-B1C9-B1B9DCA5CFB7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67356" y="1258148"/>
                <a:ext cx="7991313" cy="492889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SGPV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/>
                  <a:t> the fraction of data-supported hypotheses that are null or practically null </a:t>
                </a:r>
              </a:p>
              <a:p>
                <a:endParaRPr lang="en-US" sz="12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Specify an the interval null hypothesis or a point null with indifference zone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Find confidence, support or credible interval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Measure the fraction of interval (#2) that is in the null interval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Apply small-sample correction factor, as necessary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487525-9B92-0342-B1C9-B1B9DCA5CF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67356" y="1258148"/>
                <a:ext cx="7991313" cy="4928896"/>
              </a:xfrm>
              <a:blipFill>
                <a:blip r:embed="rId2"/>
                <a:stretch>
                  <a:fillRect l="-952" r="-1429" b="-1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E7DED-DD52-034C-A316-31CEB4B90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C5A5E-A1E4-5B4A-88B3-6196A9A94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48285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Systolic Blood Pressure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329" y="1539516"/>
            <a:ext cx="7982015" cy="4572000"/>
          </a:xfrm>
        </p:spPr>
        <p:txBody>
          <a:bodyPr>
            <a:normAutofit/>
          </a:bodyPr>
          <a:lstStyle/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SBP is reported to the nearest 2 mmHg </a:t>
            </a:r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Null Hypothesis: mean SPB is 145 mmHg </a:t>
            </a:r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Interval Null hypothesis: mean is 143 to 147 	mmHg </a:t>
            </a:r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Results from 8 mock studies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366974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508104" y="620688"/>
          <a:ext cx="3218184" cy="5688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744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  <a:r>
                        <a:rPr lang="en-US" dirty="0"/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nd</a:t>
                      </a:r>
                      <a:r>
                        <a:rPr lang="en-US" baseline="0" dirty="0"/>
                        <a:t> Gen 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576" y="-91440"/>
            <a:ext cx="6437376" cy="742998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8BA013-CF92-E449-ABC3-8339DFEDE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3638088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86BA-5341-0D42-806F-84254391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BA910-7B7D-E649-B5F7-131D4355A0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8328" y="951680"/>
            <a:ext cx="8527343" cy="522357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Jeffrey</a:t>
            </a:r>
          </a:p>
          <a:p>
            <a:pPr lvl="1"/>
            <a:r>
              <a:rPr lang="en-US" dirty="0"/>
              <a:t>Associate Dean and Professor in Data Science</a:t>
            </a:r>
          </a:p>
          <a:p>
            <a:pPr lvl="1"/>
            <a:r>
              <a:rPr lang="en-US" dirty="0"/>
              <a:t>Areas of research include statistical inference, likelihood methods, second-generation p-values, prediction modeling, ROC curves, and false discovery rates.</a:t>
            </a:r>
          </a:p>
          <a:p>
            <a:pPr lvl="1"/>
            <a:r>
              <a:rPr lang="en-US" dirty="0"/>
              <a:t>Website: </a:t>
            </a:r>
            <a:r>
              <a:rPr lang="en-US" dirty="0">
                <a:solidFill>
                  <a:srgbClr val="0A58FD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www.statisticalevidence.com</a:t>
            </a:r>
            <a:r>
              <a:rPr lang="en-US" dirty="0">
                <a:solidFill>
                  <a:srgbClr val="0A58FD"/>
                </a:solidFill>
              </a:rPr>
              <a:t> </a:t>
            </a:r>
          </a:p>
          <a:p>
            <a:pPr lvl="1"/>
            <a:endParaRPr lang="en-US" dirty="0">
              <a:solidFill>
                <a:srgbClr val="0A58FD"/>
              </a:solidFill>
            </a:endParaRPr>
          </a:p>
          <a:p>
            <a:r>
              <a:rPr lang="en-US" dirty="0"/>
              <a:t>Megan</a:t>
            </a:r>
          </a:p>
          <a:p>
            <a:pPr lvl="1"/>
            <a:r>
              <a:rPr lang="en-US" dirty="0"/>
              <a:t>PhD Candidate: July 6</a:t>
            </a:r>
            <a:r>
              <a:rPr lang="en-US" baseline="30000" dirty="0"/>
              <a:t>th</a:t>
            </a:r>
            <a:r>
              <a:rPr lang="en-US" dirty="0"/>
              <a:t> Defense</a:t>
            </a:r>
          </a:p>
          <a:p>
            <a:pPr lvl="1"/>
            <a:r>
              <a:rPr lang="en-US" dirty="0"/>
              <a:t>Dissertation: “On second-generation p-values for equivalence testing and study planning, and flexible false discovery rate computation for classical p-values”</a:t>
            </a:r>
          </a:p>
          <a:p>
            <a:pPr lvl="1"/>
            <a:r>
              <a:rPr lang="en-US" dirty="0"/>
              <a:t>After graduation: Research Scientist at Eli Lilly Pharmaceuticals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38B7A-5D72-BB47-B093-F66624D4C2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28324" y="6215340"/>
            <a:ext cx="2930345" cy="365125"/>
          </a:xfrm>
        </p:spPr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47353-CE95-014E-9C1E-72EC6F657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01292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508104" y="620688"/>
          <a:ext cx="3218184" cy="5688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744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  <a:r>
                        <a:rPr lang="en-US" dirty="0"/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nd</a:t>
                      </a:r>
                      <a:r>
                        <a:rPr lang="en-US" baseline="0" dirty="0"/>
                        <a:t> Gen 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648" y="-91440"/>
            <a:ext cx="6437376" cy="742998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54F1A-7C59-D644-A95B-39B4F9113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17459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508104" y="620688"/>
          <a:ext cx="3218184" cy="5688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744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  <a:r>
                        <a:rPr lang="en-US" dirty="0"/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nd</a:t>
                      </a:r>
                      <a:r>
                        <a:rPr lang="en-US" baseline="0" dirty="0"/>
                        <a:t> Gen 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648" y="-91440"/>
            <a:ext cx="6440805" cy="743394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1D847-CB52-4F4A-A95D-C086D992B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3527353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508104" y="620688"/>
          <a:ext cx="3218184" cy="5688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744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  <a:r>
                        <a:rPr lang="en-US" dirty="0"/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nd</a:t>
                      </a:r>
                      <a:r>
                        <a:rPr lang="en-US" baseline="0" dirty="0"/>
                        <a:t> Gen 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648" y="-91440"/>
            <a:ext cx="6440805" cy="743394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550CC-EB7F-2D46-8EA0-8D56E3EEE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2900069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508104" y="620688"/>
          <a:ext cx="3218184" cy="5688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744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  <a:r>
                        <a:rPr lang="en-US" dirty="0"/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r>
                        <a:rPr lang="en-US" baseline="30000"/>
                        <a:t>nd</a:t>
                      </a:r>
                      <a:r>
                        <a:rPr lang="en-US" baseline="0"/>
                        <a:t> Gen 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0.7041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648" y="-91440"/>
            <a:ext cx="6440805" cy="743394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12D9C-B5F5-4A40-AE0E-EFF41866C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544419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508104" y="620688"/>
          <a:ext cx="3218184" cy="5688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744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  <a:r>
                        <a:rPr lang="en-US" dirty="0"/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r>
                        <a:rPr lang="en-US" baseline="30000"/>
                        <a:t>nd</a:t>
                      </a:r>
                      <a:r>
                        <a:rPr lang="en-US" baseline="0"/>
                        <a:t> Gen 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0.7041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0.3173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0.2499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648" y="-91440"/>
            <a:ext cx="6440805" cy="743394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9B83F-E92E-2F46-AD79-990BCEA0A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180636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508104" y="620688"/>
          <a:ext cx="3218184" cy="5688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744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  <a:r>
                        <a:rPr lang="en-US" dirty="0"/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r>
                        <a:rPr lang="en-US" baseline="30000"/>
                        <a:t>nd</a:t>
                      </a:r>
                      <a:r>
                        <a:rPr lang="en-US" baseline="0"/>
                        <a:t> Gen 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0.7041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0.3173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0.2499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648" y="-91440"/>
            <a:ext cx="6440805" cy="743394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92815-1E86-3D44-B747-1339FEE4F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3264013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508104" y="620688"/>
          <a:ext cx="3218184" cy="5688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16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744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  <a:r>
                        <a:rPr lang="en-US" dirty="0"/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r>
                        <a:rPr lang="en-US" baseline="30000"/>
                        <a:t>nd</a:t>
                      </a:r>
                      <a:r>
                        <a:rPr lang="en-US" baseline="0"/>
                        <a:t> Gen 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0.7041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0.3173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0.2499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&lt;0.0001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648" y="-91440"/>
            <a:ext cx="6440805" cy="743394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39001-02D8-6448-B5C6-BED44080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1522245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E1AA9-F1C6-6941-95DD-5DFBDEC60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2x2 Tables &amp; Odds Ratios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32C7D-47E4-6E4D-9974-40AB5CE9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42CD1-1657-FE41-B3AA-4E29B5CB8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84F8005-2B2A-BD46-ABDE-C76A29645AE8}"/>
                  </a:ext>
                </a:extLst>
              </p:cNvPr>
              <p:cNvSpPr/>
              <p:nvPr/>
            </p:nvSpPr>
            <p:spPr>
              <a:xfrm>
                <a:off x="456730" y="3669243"/>
                <a:ext cx="4572000" cy="255454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altLang="ko-KR" sz="20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Scale can be important for inconclusive results</a:t>
                </a:r>
              </a:p>
              <a:p>
                <a:pPr marL="342900" indent="-342900">
                  <a:buFont typeface="Arial" charset="0"/>
                  <a:buChar char="•"/>
                </a:pPr>
                <a:endParaRPr lang="en-US" altLang="ko-KR" sz="20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ko-KR" sz="20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 of 0 or 1 will always remain the same </a:t>
                </a:r>
              </a:p>
              <a:p>
                <a:pPr marL="342900" indent="-342900">
                  <a:buFont typeface="Arial" charset="0"/>
                  <a:buChar char="•"/>
                </a:pPr>
                <a:endParaRPr lang="en-US" altLang="ko-KR" sz="20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ko-KR" sz="20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An inconclusive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 will vary slightly</a:t>
                </a:r>
                <a:endParaRPr lang="ko-KR" altLang="en-US" sz="2000" dirty="0">
                  <a:latin typeface="CMU Typewriter Text" panose="02000609000000000000" pitchFamily="49" charset="0"/>
                  <a:ea typeface="Arial" charset="0"/>
                  <a:cs typeface="CMU Typewriter Text" panose="02000609000000000000" pitchFamily="49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84F8005-2B2A-BD46-ABDE-C76A29645A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30" y="3669243"/>
                <a:ext cx="4572000" cy="2554545"/>
              </a:xfrm>
              <a:prstGeom prst="rect">
                <a:avLst/>
              </a:prstGeom>
              <a:blipFill>
                <a:blip r:embed="rId2"/>
                <a:stretch>
                  <a:fillRect l="-1111" t="-990" b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12">
                <a:extLst>
                  <a:ext uri="{FF2B5EF4-FFF2-40B4-BE49-F238E27FC236}">
                    <a16:creationId xmlns:a16="http://schemas.microsoft.com/office/drawing/2014/main" id="{F4607127-0C67-AB41-B832-058857CFB1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6554" y="3990968"/>
                <a:ext cx="3807446" cy="286703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0" algn="r" defTabSz="457200" rtl="0" eaLnBrk="1" latinLnBrk="0" hangingPunct="1">
                  <a:defRPr sz="1400" kern="1200" baseline="0">
                    <a:solidFill>
                      <a:schemeClr val="tx1"/>
                    </a:solidFill>
                    <a:latin typeface="CMU Typewriter Text Bold" charset="0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altLang="ko-KR" sz="24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  <a:p>
                <a:pPr algn="l"/>
                <a:r>
                  <a:rPr lang="en-US" altLang="ko-KR" sz="22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log(or) = 0.62 </a:t>
                </a:r>
              </a:p>
              <a:p>
                <a:pPr algn="l"/>
                <a:r>
                  <a:rPr lang="en-US" altLang="ko-KR" sz="22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95% CI: (0.05, 1.19)</a:t>
                </a:r>
              </a:p>
              <a:p>
                <a:pPr algn="l"/>
                <a:endParaRPr lang="en-US" altLang="ko-KR" sz="22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  <a:p>
                <a:pPr algn="l"/>
                <a:r>
                  <a:rPr lang="en-US" altLang="ko-KR" sz="22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Null: (-0.1, 0.1)</a:t>
                </a:r>
              </a:p>
              <a:p>
                <a:pPr algn="l"/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𝛿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mtClean="0">
                                  <a:latin typeface="Cambria Math" charset="0"/>
                                </a:rPr>
                                <m:t>0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.1−0.05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1.19−0.05</m:t>
                              </m:r>
                            </m:e>
                          </m:d>
                        </m:den>
                      </m:f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charset="0"/>
                            </a:rPr>
                            <m:t>1</m:t>
                          </m:r>
                        </m:e>
                      </m:d>
                      <m:r>
                        <a:rPr lang="en-US" sz="2000" i="1" smtClean="0">
                          <a:latin typeface="Cambria Math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0.044</m:t>
                      </m:r>
                    </m:oMath>
                  </m:oMathPara>
                </a14:m>
                <a:endParaRPr lang="en-US" altLang="ko-KR" sz="2000" dirty="0">
                  <a:solidFill>
                    <a:srgbClr val="C00000"/>
                  </a:solidFill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altLang="ko-KR" sz="11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altLang="ko-KR" sz="24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ko-KR" alt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8" name="Content Placeholder 12">
                <a:extLst>
                  <a:ext uri="{FF2B5EF4-FFF2-40B4-BE49-F238E27FC236}">
                    <a16:creationId xmlns:a16="http://schemas.microsoft.com/office/drawing/2014/main" id="{F4607127-0C67-AB41-B832-058857CFB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554" y="3990968"/>
                <a:ext cx="3807446" cy="2867031"/>
              </a:xfrm>
              <a:prstGeom prst="rect">
                <a:avLst/>
              </a:prstGeom>
              <a:blipFill>
                <a:blip r:embed="rId3"/>
                <a:stretch>
                  <a:fillRect l="-2000" t="-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12">
                <a:extLst>
                  <a:ext uri="{FF2B5EF4-FFF2-40B4-BE49-F238E27FC236}">
                    <a16:creationId xmlns:a16="http://schemas.microsoft.com/office/drawing/2014/main" id="{E0D34CB2-B758-2549-9A26-E788FDA31D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8730" y="1426485"/>
                <a:ext cx="4597790" cy="2261191"/>
              </a:xfrm>
              <a:prstGeom prst="rect">
                <a:avLst/>
              </a:prstGeom>
            </p:spPr>
            <p:txBody>
              <a:bodyPr vert="horz" lIns="396000" tIns="45720" rIns="91440" bIns="45720" rtlCol="0" anchor="t">
                <a:normAutofit fontScale="85000" lnSpcReduction="20000"/>
              </a:bodyPr>
              <a:lstStyle>
                <a:lvl1pPr marL="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6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OR = 1.86  </a:t>
                </a:r>
              </a:p>
              <a:p>
                <a:r>
                  <a:rPr lang="en-US" altLang="ko-KR" sz="26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95% CI: (1.05, 3.29)</a:t>
                </a:r>
              </a:p>
              <a:p>
                <a:endParaRPr lang="en-US" altLang="ko-KR" sz="26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  <a:p>
                <a:r>
                  <a:rPr lang="en-US" altLang="ko-KR" sz="26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Null: (0.9, 1.11)</a:t>
                </a:r>
              </a:p>
              <a:p>
                <a:endParaRPr lang="en-US" sz="19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𝛿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1.11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.05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.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9−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.05</m:t>
                              </m:r>
                            </m:e>
                          </m:d>
                        </m:den>
                      </m:f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e>
                      </m:d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0.0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2</m:t>
                      </m:r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4</m:t>
                      </m:r>
                    </m:oMath>
                  </m:oMathPara>
                </a14:m>
                <a:endParaRPr lang="en-US" altLang="ko-KR" sz="24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9" name="Content Placeholder 12">
                <a:extLst>
                  <a:ext uri="{FF2B5EF4-FFF2-40B4-BE49-F238E27FC236}">
                    <a16:creationId xmlns:a16="http://schemas.microsoft.com/office/drawing/2014/main" id="{E0D34CB2-B758-2549-9A26-E788FDA31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730" y="1426485"/>
                <a:ext cx="4597790" cy="2261191"/>
              </a:xfrm>
              <a:prstGeom prst="rect">
                <a:avLst/>
              </a:prstGeom>
              <a:blipFill>
                <a:blip r:embed="rId4"/>
                <a:stretch>
                  <a:fillRect t="-3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FFE19BA-C412-534B-9550-4058AFEB52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909878"/>
              </p:ext>
            </p:extLst>
          </p:nvPr>
        </p:nvGraphicFramePr>
        <p:xfrm>
          <a:off x="456730" y="1533830"/>
          <a:ext cx="4320480" cy="17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84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1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endParaRPr lang="en-US" sz="2200" b="1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  <a:p>
                      <a:pPr algn="ctr"/>
                      <a:r>
                        <a:rPr lang="en-US" sz="2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Exposure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Outcome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2200" b="1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Exposed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Unexposed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9DFBC5E-9769-A142-92F9-24560797A100}"/>
              </a:ext>
            </a:extLst>
          </p:cNvPr>
          <p:cNvCxnSpPr>
            <a:cxnSpLocks/>
          </p:cNvCxnSpPr>
          <p:nvPr/>
        </p:nvCxnSpPr>
        <p:spPr>
          <a:xfrm>
            <a:off x="5336554" y="3823855"/>
            <a:ext cx="3629316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48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255BE-0BFC-AA44-9F8A-1C0A0E57B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446" y="268027"/>
            <a:ext cx="8458670" cy="1186880"/>
          </a:xfrm>
        </p:spPr>
        <p:txBody>
          <a:bodyPr/>
          <a:lstStyle/>
          <a:p>
            <a:r>
              <a:rPr lang="en-US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Bone Marrow in Acute Myocardial Infarction (BOMAMI)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44333-AB3C-2F41-B885-0887A3A3635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0420" y="1514282"/>
            <a:ext cx="8337695" cy="4631372"/>
          </a:xfrm>
        </p:spPr>
        <p:txBody>
          <a:bodyPr>
            <a:normAutofit lnSpcReduction="10000"/>
          </a:bodyPr>
          <a:lstStyle/>
          <a:p>
            <a:endParaRPr lang="en-US" sz="800" dirty="0"/>
          </a:p>
          <a:p>
            <a:r>
              <a:rPr lang="en-US" sz="2200" dirty="0"/>
              <a:t>European Heart Journal (2011)</a:t>
            </a:r>
          </a:p>
          <a:p>
            <a:r>
              <a:rPr lang="en-US" sz="2200" dirty="0"/>
              <a:t>Randomized multicenter study</a:t>
            </a:r>
          </a:p>
          <a:p>
            <a:r>
              <a:rPr lang="en-US" sz="2200" dirty="0"/>
              <a:t>Intracoronary administration of autologous bone marrow cells (BMCs) can lead to a modest improvement in cardiac function </a:t>
            </a:r>
          </a:p>
          <a:p>
            <a:endParaRPr lang="en-US" sz="1000" dirty="0"/>
          </a:p>
          <a:p>
            <a:r>
              <a:rPr lang="en-US" sz="2200" dirty="0"/>
              <a:t>Aim: Evaluate the effect of BMC therapy on myocardial viability in patients with decreased left ventricular ejection fraction (LVEF) after acute myocardial infarction (AMI)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3A1C6-74F2-ED4B-A15A-E22AF8B9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59CB4-F6B4-0F44-9ADF-7FE44A6A6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363278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44574-9313-864B-BA7D-EEBBD1CF8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BONAMI Trial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70BA0-ED4B-BD4A-9B76-20D99D2C6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3B3E4-400D-8149-8F7B-DF41ECBFC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ABB72D-9F61-C845-B4DC-B45914CE4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31" y="1235170"/>
            <a:ext cx="3162300" cy="3390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D6C386-43AA-5C41-B45D-1381FEAFF04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883"/>
          <a:stretch/>
        </p:blipFill>
        <p:spPr>
          <a:xfrm>
            <a:off x="4893010" y="1916774"/>
            <a:ext cx="3336795" cy="14224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0FD841FE-A70A-054C-B862-ED1933BC65E1}"/>
              </a:ext>
            </a:extLst>
          </p:cNvPr>
          <p:cNvSpPr txBox="1">
            <a:spLocks/>
          </p:cNvSpPr>
          <p:nvPr/>
        </p:nvSpPr>
        <p:spPr>
          <a:xfrm>
            <a:off x="4279606" y="3708688"/>
            <a:ext cx="4972678" cy="516402"/>
          </a:xfrm>
          <a:prstGeom prst="rect">
            <a:avLst/>
          </a:prstGeom>
        </p:spPr>
        <p:txBody>
          <a:bodyPr vert="horz" lIns="39600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Null Interval: (0.9, 1.11)</a:t>
            </a:r>
            <a:endParaRPr lang="en-US" altLang="ko-KR" sz="2400" b="1" dirty="0"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EA076945-AF6C-8A49-806A-3D65AF7A55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7715" y="5111007"/>
                <a:ext cx="5990589" cy="1122192"/>
              </a:xfrm>
              <a:prstGeom prst="rect">
                <a:avLst/>
              </a:prstGeom>
            </p:spPr>
            <p:txBody>
              <a:bodyPr vert="horz" lIns="396000" tIns="45720" rIns="91440" bIns="45720" rtlCol="0" anchor="t">
                <a:normAutofit/>
              </a:bodyPr>
              <a:lstStyle>
                <a:lvl1pPr marL="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6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𝛿</m:t>
                          </m:r>
                        </m:sub>
                      </m:sSub>
                      <m:r>
                        <a:rPr lang="en-US" sz="2600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1.11</m:t>
                              </m:r>
                              <m:r>
                                <a:rPr lang="en-US" sz="26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0.967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7.286</m:t>
                              </m:r>
                              <m:r>
                                <a:rPr lang="en-US" sz="26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0.967</m:t>
                              </m:r>
                            </m:e>
                          </m:d>
                        </m:den>
                      </m:f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e>
                      </m:d>
                      <m:r>
                        <a:rPr lang="en-US" sz="2600" i="1" smtClean="0">
                          <a:latin typeface="Cambria Math" charset="0"/>
                        </a:rPr>
                        <m:t>=</m:t>
                      </m:r>
                      <m:r>
                        <a:rPr lang="en-US" sz="260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0.</m:t>
                      </m:r>
                      <m:r>
                        <a:rPr lang="en-US" sz="2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60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4</m:t>
                      </m:r>
                    </m:oMath>
                  </m:oMathPara>
                </a14:m>
                <a:endParaRPr lang="en-US" altLang="ko-KR" sz="2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EA076945-AF6C-8A49-806A-3D65AF7A5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715" y="5111007"/>
                <a:ext cx="5990589" cy="11221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481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86BA-5341-0D42-806F-84254391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BA910-7B7D-E649-B5F7-131D4355A0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5317" y="1165225"/>
            <a:ext cx="8527343" cy="5223571"/>
          </a:xfrm>
        </p:spPr>
        <p:txBody>
          <a:bodyPr>
            <a:normAutofit/>
          </a:bodyPr>
          <a:lstStyle/>
          <a:p>
            <a:r>
              <a:rPr lang="en-US" sz="2800" dirty="0"/>
              <a:t>Slides Part I</a:t>
            </a:r>
          </a:p>
          <a:p>
            <a:pPr lvl="1"/>
            <a:r>
              <a:rPr lang="en-US" sz="2400" dirty="0"/>
              <a:t>Introduction and applications</a:t>
            </a:r>
          </a:p>
          <a:p>
            <a:r>
              <a:rPr lang="en-US" sz="2800" dirty="0"/>
              <a:t>Coding Part I</a:t>
            </a:r>
          </a:p>
          <a:p>
            <a:r>
              <a:rPr lang="en-US" sz="2800" dirty="0"/>
              <a:t>Slides Part II</a:t>
            </a:r>
          </a:p>
          <a:p>
            <a:pPr lvl="1"/>
            <a:r>
              <a:rPr lang="en-US" sz="2400" dirty="0"/>
              <a:t>Equivalence tests, statistical properties, and false discovery rates</a:t>
            </a:r>
          </a:p>
          <a:p>
            <a:r>
              <a:rPr lang="en-US" sz="2800" dirty="0"/>
              <a:t>Coding Part II</a:t>
            </a:r>
          </a:p>
          <a:p>
            <a:r>
              <a:rPr lang="en-US" sz="2800" dirty="0"/>
              <a:t>Questions and Discussion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38B7A-5D72-BB47-B093-F66624D4C2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28324" y="6215340"/>
            <a:ext cx="2930345" cy="365125"/>
          </a:xfrm>
        </p:spPr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47353-CE95-014E-9C1E-72EC6F657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363012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756D6-39DA-3E4B-80B5-8FC802040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Measures for BOMAMI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67211-BFE0-E142-A137-B772F75AA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B0B22-3110-864C-8CE9-B1B1020DC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0FEA79-D1A1-8A4C-9829-A5405FAE85A3}"/>
              </a:ext>
            </a:extLst>
          </p:cNvPr>
          <p:cNvSpPr txBox="1">
            <a:spLocks/>
          </p:cNvSpPr>
          <p:nvPr/>
        </p:nvSpPr>
        <p:spPr>
          <a:xfrm>
            <a:off x="6279134" y="1339134"/>
            <a:ext cx="3298692" cy="14665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Null Hypotheses</a:t>
            </a:r>
          </a:p>
          <a:p>
            <a:pPr marL="0" indent="0">
              <a:buNone/>
            </a:pPr>
            <a:r>
              <a:rPr lang="en-US" altLang="ko-KR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OR/RR: (0.9, 1.11)</a:t>
            </a:r>
          </a:p>
          <a:p>
            <a:pPr marL="0" indent="0">
              <a:buNone/>
            </a:pPr>
            <a:r>
              <a:rPr lang="en-US" altLang="ko-KR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RD: (-0.05, 0.05)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9AE655C-0282-D643-B86A-BC0693AA7D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477886"/>
              </p:ext>
            </p:extLst>
          </p:nvPr>
        </p:nvGraphicFramePr>
        <p:xfrm>
          <a:off x="685331" y="1339134"/>
          <a:ext cx="5199331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1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98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17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6636">
                  <a:extLst>
                    <a:ext uri="{9D8B030D-6E8A-4147-A177-3AD203B41FA5}">
                      <a16:colId xmlns:a16="http://schemas.microsoft.com/office/drawing/2014/main" val="4217855063"/>
                    </a:ext>
                  </a:extLst>
                </a:gridCol>
              </a:tblGrid>
              <a:tr h="37000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BMC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Gain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No Gain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9548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Risk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A58FD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A58FD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078076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37F0EC2-2C97-BB49-9182-485346FCC3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008601"/>
              </p:ext>
            </p:extLst>
          </p:nvPr>
        </p:nvGraphicFramePr>
        <p:xfrm>
          <a:off x="685331" y="3990438"/>
          <a:ext cx="7411921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4753">
                  <a:extLst>
                    <a:ext uri="{9D8B030D-6E8A-4147-A177-3AD203B41FA5}">
                      <a16:colId xmlns:a16="http://schemas.microsoft.com/office/drawing/2014/main" val="3777889714"/>
                    </a:ext>
                  </a:extLst>
                </a:gridCol>
                <a:gridCol w="1407695">
                  <a:extLst>
                    <a:ext uri="{9D8B030D-6E8A-4147-A177-3AD203B41FA5}">
                      <a16:colId xmlns:a16="http://schemas.microsoft.com/office/drawing/2014/main" val="1181666135"/>
                    </a:ext>
                  </a:extLst>
                </a:gridCol>
                <a:gridCol w="1287379">
                  <a:extLst>
                    <a:ext uri="{9D8B030D-6E8A-4147-A177-3AD203B41FA5}">
                      <a16:colId xmlns:a16="http://schemas.microsoft.com/office/drawing/2014/main" val="2645840565"/>
                    </a:ext>
                  </a:extLst>
                </a:gridCol>
                <a:gridCol w="974558">
                  <a:extLst>
                    <a:ext uri="{9D8B030D-6E8A-4147-A177-3AD203B41FA5}">
                      <a16:colId xmlns:a16="http://schemas.microsoft.com/office/drawing/2014/main" val="2203931339"/>
                    </a:ext>
                  </a:extLst>
                </a:gridCol>
                <a:gridCol w="1347536">
                  <a:extLst>
                    <a:ext uri="{9D8B030D-6E8A-4147-A177-3AD203B41FA5}">
                      <a16:colId xmlns:a16="http://schemas.microsoft.com/office/drawing/2014/main" val="1329372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200" b="1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  <a:p>
                      <a:pPr algn="ctr"/>
                      <a:r>
                        <a:rPr lang="en-US" sz="2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Estimate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CI Lower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CI Upper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200" b="1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  <a:p>
                      <a:pPr algn="ctr"/>
                      <a:r>
                        <a:rPr lang="en-US" sz="2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SGPV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309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i="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Odds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2.65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0.967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7.286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24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i="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Risk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2.09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0.953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4.589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480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i="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Risk Difference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0.18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0.352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96673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2856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44574-9313-864B-BA7D-EEBBD1CF8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BONAMI Trial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70BA0-ED4B-BD4A-9B76-20D99D2C6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3B3E4-400D-8149-8F7B-DF41ECBFC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393A07-391A-054B-B937-E118F554108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369" y="1865995"/>
            <a:ext cx="7874617" cy="42885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93C78F-0353-BC47-B7DA-9D1B6F0719DA}"/>
              </a:ext>
            </a:extLst>
          </p:cNvPr>
          <p:cNvSpPr txBox="1"/>
          <p:nvPr/>
        </p:nvSpPr>
        <p:spPr>
          <a:xfrm>
            <a:off x="436627" y="1249241"/>
            <a:ext cx="8115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Logistic Regression</a:t>
            </a:r>
            <a:endParaRPr lang="en-US" sz="24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89ED6B2-064C-D144-AA54-3090B765E13E}"/>
                  </a:ext>
                </a:extLst>
              </p:cNvPr>
              <p:cNvSpPr/>
              <p:nvPr/>
            </p:nvSpPr>
            <p:spPr>
              <a:xfrm>
                <a:off x="8378823" y="1710906"/>
                <a:ext cx="51802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89ED6B2-064C-D144-AA54-3090B765E1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823" y="1710906"/>
                <a:ext cx="518026" cy="400110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E6FD06A7-F628-C447-9792-E7BD1A0C4819}"/>
              </a:ext>
            </a:extLst>
          </p:cNvPr>
          <p:cNvSpPr txBox="1"/>
          <p:nvPr/>
        </p:nvSpPr>
        <p:spPr>
          <a:xfrm>
            <a:off x="8506009" y="2229004"/>
            <a:ext cx="322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E46718-FDC6-424C-BFA6-D8FA8CACE534}"/>
              </a:ext>
            </a:extLst>
          </p:cNvPr>
          <p:cNvSpPr txBox="1"/>
          <p:nvPr/>
        </p:nvSpPr>
        <p:spPr>
          <a:xfrm>
            <a:off x="8370017" y="4182386"/>
            <a:ext cx="594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0.5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2790EE-9676-664A-9246-334DC44178FD}"/>
              </a:ext>
            </a:extLst>
          </p:cNvPr>
          <p:cNvSpPr txBox="1"/>
          <p:nvPr/>
        </p:nvSpPr>
        <p:spPr>
          <a:xfrm>
            <a:off x="8506009" y="4643597"/>
            <a:ext cx="322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3299F0-9D25-B74D-A9F9-4F466AD593FF}"/>
              </a:ext>
            </a:extLst>
          </p:cNvPr>
          <p:cNvSpPr txBox="1"/>
          <p:nvPr/>
        </p:nvSpPr>
        <p:spPr>
          <a:xfrm>
            <a:off x="8370014" y="5069892"/>
            <a:ext cx="594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0.5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D914AB-FCC4-2544-8529-B49D3ACDF386}"/>
              </a:ext>
            </a:extLst>
          </p:cNvPr>
          <p:cNvSpPr txBox="1"/>
          <p:nvPr/>
        </p:nvSpPr>
        <p:spPr>
          <a:xfrm>
            <a:off x="8370015" y="3709144"/>
            <a:ext cx="594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0.5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B5A26B-F2E3-4142-8AE8-D5B3848AAC36}"/>
              </a:ext>
            </a:extLst>
          </p:cNvPr>
          <p:cNvSpPr txBox="1"/>
          <p:nvPr/>
        </p:nvSpPr>
        <p:spPr>
          <a:xfrm>
            <a:off x="8370014" y="3202499"/>
            <a:ext cx="594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0.5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EB57C7-D586-3F4E-8905-5DE253075128}"/>
              </a:ext>
            </a:extLst>
          </p:cNvPr>
          <p:cNvSpPr txBox="1"/>
          <p:nvPr/>
        </p:nvSpPr>
        <p:spPr>
          <a:xfrm>
            <a:off x="8230919" y="2731140"/>
            <a:ext cx="91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0.048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A94BDB0-1C44-5946-A2BA-778DD163A1FB}"/>
              </a:ext>
            </a:extLst>
          </p:cNvPr>
          <p:cNvSpPr/>
          <p:nvPr/>
        </p:nvSpPr>
        <p:spPr>
          <a:xfrm>
            <a:off x="3745495" y="1264629"/>
            <a:ext cx="416652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with Null Zone: (0.9, 1.11)</a:t>
            </a:r>
            <a:endParaRPr lang="en-US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96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interval null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8" y="1388344"/>
            <a:ext cx="6381337" cy="4715367"/>
          </a:xfrm>
        </p:spPr>
        <p:txBody>
          <a:bodyPr>
            <a:normAutofit/>
          </a:bodyPr>
          <a:lstStyle/>
          <a:p>
            <a:r>
              <a:rPr lang="en-US" dirty="0"/>
              <a:t>Before analyzing data (!)</a:t>
            </a:r>
          </a:p>
          <a:p>
            <a:r>
              <a:rPr lang="en-US" dirty="0"/>
              <a:t>Measurement error</a:t>
            </a:r>
          </a:p>
          <a:p>
            <a:r>
              <a:rPr lang="en-US" dirty="0"/>
              <a:t>Subject matter knowledge</a:t>
            </a:r>
          </a:p>
          <a:p>
            <a:r>
              <a:rPr lang="en-US" dirty="0"/>
              <a:t>Impact of findings</a:t>
            </a:r>
          </a:p>
          <a:p>
            <a:r>
              <a:rPr lang="en-US" dirty="0"/>
              <a:t>Community standard</a:t>
            </a:r>
          </a:p>
          <a:p>
            <a:r>
              <a:rPr lang="en-US" dirty="0"/>
              <a:t>Get creative (</a:t>
            </a:r>
            <a:r>
              <a:rPr lang="en-US" dirty="0" err="1"/>
              <a:t>fMR</a:t>
            </a:r>
            <a:r>
              <a:rPr lang="en-US" dirty="0"/>
              <a:t> example)</a:t>
            </a:r>
          </a:p>
          <a:p>
            <a:r>
              <a:rPr lang="en-US" dirty="0"/>
              <a:t>Width not critical, buffer</a:t>
            </a:r>
          </a:p>
          <a:p>
            <a:r>
              <a:rPr lang="en-US" i="1" dirty="0">
                <a:solidFill>
                  <a:srgbClr val="C00000"/>
                </a:solidFill>
              </a:rPr>
              <a:t>The Atlantic salmon imaging saga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46112" y="1449694"/>
            <a:ext cx="3586163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89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37DF92-6180-5749-BB75-34BDBD3EE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60" y="417828"/>
            <a:ext cx="8441871" cy="4476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4DBD6C-EFE9-B04E-8B0C-12CA0AA9643B}"/>
              </a:ext>
            </a:extLst>
          </p:cNvPr>
          <p:cNvSpPr/>
          <p:nvPr/>
        </p:nvSpPr>
        <p:spPr>
          <a:xfrm>
            <a:off x="262293" y="5228941"/>
            <a:ext cx="869120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"Sagittal and axial images; t(131) &gt; 3.15, p(uncorrected) &lt; 0.001, 3 voxel extent threshold. Two clusters were observed in the salmon central nervous system. One cluster…in the medial brain cavity and another…in the upper spinal column." </a:t>
            </a:r>
          </a:p>
          <a:p>
            <a:endParaRPr lang="en-US" sz="2000" dirty="0"/>
          </a:p>
          <a:p>
            <a:r>
              <a:rPr lang="en-US" sz="2000" i="1" dirty="0"/>
              <a:t>From Bennett et. al., 2010, JSUR 1:1 1-5.   </a:t>
            </a:r>
            <a:r>
              <a:rPr lang="en-US" sz="2000" b="1" i="1" dirty="0">
                <a:solidFill>
                  <a:srgbClr val="C00000"/>
                </a:solidFill>
              </a:rPr>
              <a:t>8064 total voxels; 16 identified.</a:t>
            </a:r>
          </a:p>
        </p:txBody>
      </p:sp>
    </p:spTree>
    <p:extLst>
      <p:ext uri="{BB962C8B-B14F-4D97-AF65-F5344CB8AC3E}">
        <p14:creationId xmlns:p14="http://schemas.microsoft.com/office/powerpoint/2010/main" val="400265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30D815-DCD6-F444-B33B-019794FC9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47" y="152400"/>
            <a:ext cx="8452944" cy="338685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3871D0-22C9-BE44-8796-B2E9B715D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5" y="3716488"/>
            <a:ext cx="9075905" cy="2219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035F4-B06C-AB48-8517-7E26D8927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6" y="6265557"/>
            <a:ext cx="9060684" cy="32979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F52756-247D-9C41-AD95-F9C0EFC54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FE54FE-8BF1-6C45-81E3-1971623CC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240507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Lung Cancer Survival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329" y="1539516"/>
            <a:ext cx="7982015" cy="4572000"/>
          </a:xfrm>
        </p:spPr>
        <p:txBody>
          <a:bodyPr>
            <a:normAutofit/>
          </a:bodyPr>
          <a:lstStyle/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Survival time in patients with advanced lung cancer (days)</a:t>
            </a:r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Potential for gender dissimilarities</a:t>
            </a:r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Trial by North Central Cancer Treatment Group (1994)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3932222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72" y="-645740"/>
            <a:ext cx="7680960" cy="768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98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64" y="-719252"/>
            <a:ext cx="7680960" cy="768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90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Leukemia gene expression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329" y="1539516"/>
            <a:ext cx="7982015" cy="4572000"/>
          </a:xfrm>
        </p:spPr>
        <p:txBody>
          <a:bodyPr>
            <a:normAutofit/>
          </a:bodyPr>
          <a:lstStyle/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Classifying acute leukemia by precursors        	(Golub 1999, </a:t>
            </a:r>
            <a:r>
              <a:rPr lang="en-US" i="1" dirty="0"/>
              <a:t>Science</a:t>
            </a:r>
            <a:r>
              <a:rPr lang="en-US" dirty="0"/>
              <a:t>)</a:t>
            </a:r>
            <a:endParaRPr lang="en-US" sz="800" dirty="0"/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7128 genes ; 72 patients  (47 ALL and 25 AML) </a:t>
            </a:r>
            <a:endParaRPr lang="en-US" sz="800" dirty="0"/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 err="1"/>
              <a:t>Affymetrix</a:t>
            </a:r>
            <a:r>
              <a:rPr lang="en-US" dirty="0"/>
              <a:t> chip collected expression levels</a:t>
            </a:r>
            <a:endParaRPr lang="en-US" sz="800" dirty="0"/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Goal: Identify `interesting' genes whose 			expression levels differ between    		All and AML subjects.</a:t>
            </a:r>
            <a:endParaRPr lang="en-US" sz="400" dirty="0"/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Looking for fold changes of 2 or more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36884430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-157909"/>
            <a:ext cx="7040880" cy="70408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35430" y="350196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MU Typewriter Text" charset="0"/>
                <a:ea typeface="CMU Typewriter Text" charset="0"/>
                <a:cs typeface="CMU Typewriter Text" charset="0"/>
              </a:rPr>
              <a:t>7128 test-statistics</a:t>
            </a:r>
            <a:endParaRPr lang="en-US" dirty="0">
              <a:latin typeface="CMU Typewriter Text" charset="0"/>
              <a:ea typeface="CMU Typewriter Text" charset="0"/>
              <a:cs typeface="CMU Typewriter Text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2823449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86BA-5341-0D42-806F-84254391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Know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BA910-7B7D-E649-B5F7-131D4355A0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5317" y="1165225"/>
            <a:ext cx="8527343" cy="5223571"/>
          </a:xfrm>
        </p:spPr>
        <p:txBody>
          <a:bodyPr>
            <a:normAutofit/>
          </a:bodyPr>
          <a:lstStyle/>
          <a:p>
            <a:r>
              <a:rPr lang="en-US" sz="2800" dirty="0"/>
              <a:t>GitHub with Slides and Code</a:t>
            </a:r>
          </a:p>
          <a:p>
            <a:pPr lvl="1"/>
            <a:r>
              <a:rPr lang="en-US" sz="2400" dirty="0">
                <a:solidFill>
                  <a:srgbClr val="0A58FD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www.github.com/murraymegan/SGPV-ASA-Short-Course</a:t>
            </a:r>
            <a:endParaRPr lang="en-US" sz="2400" dirty="0">
              <a:solidFill>
                <a:srgbClr val="0A58FD"/>
              </a:solidFill>
            </a:endParaRPr>
          </a:p>
          <a:p>
            <a:r>
              <a:rPr lang="en-US" sz="2800" dirty="0" err="1"/>
              <a:t>RStudio</a:t>
            </a:r>
            <a:r>
              <a:rPr lang="en-US" sz="2800" dirty="0"/>
              <a:t> Desktop</a:t>
            </a:r>
          </a:p>
          <a:p>
            <a:pPr lvl="1"/>
            <a:r>
              <a:rPr lang="en-US" sz="2400" dirty="0">
                <a:solidFill>
                  <a:srgbClr val="0A58FD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www.rstudio.com/products/rstudio/download</a:t>
            </a:r>
            <a:r>
              <a:rPr lang="en-US" sz="2400" dirty="0">
                <a:solidFill>
                  <a:srgbClr val="0A58FD"/>
                </a:solidFill>
              </a:rPr>
              <a:t> </a:t>
            </a:r>
          </a:p>
          <a:p>
            <a:r>
              <a:rPr lang="en-US" sz="2800" dirty="0"/>
              <a:t>Please use Zoom chat for questions throughout! </a:t>
            </a:r>
          </a:p>
          <a:p>
            <a:r>
              <a:rPr lang="en-US" sz="2800" dirty="0"/>
              <a:t>For major difficulties email Megan</a:t>
            </a:r>
          </a:p>
          <a:p>
            <a:pPr lvl="1"/>
            <a:r>
              <a:rPr lang="en-US" sz="2400" dirty="0">
                <a:solidFill>
                  <a:srgbClr val="0A58FD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megan.c.hollister@gmail.com</a:t>
            </a:r>
            <a:r>
              <a:rPr lang="en-US" sz="2400" dirty="0">
                <a:solidFill>
                  <a:srgbClr val="0A58FD"/>
                </a:solidFill>
              </a:rPr>
              <a:t> </a:t>
            </a:r>
            <a:endParaRPr lang="en-US" dirty="0">
              <a:solidFill>
                <a:srgbClr val="0A58FD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>
              <a:solidFill>
                <a:srgbClr val="0A58FD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38B7A-5D72-BB47-B093-F66624D4C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47353-CE95-014E-9C1E-72EC6F657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97007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279846" y="160615"/>
            <a:ext cx="8731250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09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96" y="-259512"/>
            <a:ext cx="7360920" cy="736092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6546801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96" y="-259512"/>
            <a:ext cx="7360920" cy="736092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727643" y="6624536"/>
            <a:ext cx="1303506" cy="233464"/>
          </a:xfrm>
          <a:prstGeom prst="rect">
            <a:avLst/>
          </a:prstGeom>
          <a:gradFill>
            <a:gsLst>
              <a:gs pos="100000">
                <a:srgbClr val="F7F5F1"/>
              </a:gs>
              <a:gs pos="0">
                <a:srgbClr val="F8F3ED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33247712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684" y="-642620"/>
            <a:ext cx="7360920" cy="736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60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96" y="-243408"/>
            <a:ext cx="7360920" cy="73609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42817" y="6624536"/>
            <a:ext cx="1867710" cy="233464"/>
          </a:xfrm>
          <a:prstGeom prst="rect">
            <a:avLst/>
          </a:prstGeom>
          <a:gradFill>
            <a:gsLst>
              <a:gs pos="100000">
                <a:srgbClr val="F7F5F1"/>
              </a:gs>
              <a:gs pos="0">
                <a:srgbClr val="F8F3ED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1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-value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31852357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-243408"/>
            <a:ext cx="7360920" cy="73609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62273" y="6624536"/>
            <a:ext cx="1867710" cy="233464"/>
          </a:xfrm>
          <a:prstGeom prst="rect">
            <a:avLst/>
          </a:prstGeom>
          <a:gradFill>
            <a:gsLst>
              <a:gs pos="100000">
                <a:srgbClr val="F7F5F1"/>
              </a:gs>
              <a:gs pos="0">
                <a:srgbClr val="F8F3ED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1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-value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26286466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0" y="227194"/>
            <a:ext cx="7995531" cy="866959"/>
          </a:xfrm>
        </p:spPr>
        <p:txBody>
          <a:bodyPr/>
          <a:lstStyle/>
          <a:p>
            <a:r>
              <a:rPr lang="en-US" sz="3200" dirty="0"/>
              <a:t>Cross-Tabulation of Leukemia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00497" y="1769424"/>
            <a:ext cx="8264122" cy="622488"/>
          </a:xfrm>
        </p:spPr>
        <p:txBody>
          <a:bodyPr>
            <a:normAutofit/>
          </a:bodyPr>
          <a:lstStyle/>
          <a:p>
            <a:r>
              <a:rPr lang="en-US" dirty="0"/>
              <a:t>Bonferroni vs ASA SGPV Short Course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B2E35A27-26E1-B046-9DF6-B2D089D559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0016520"/>
                  </p:ext>
                </p:extLst>
              </p:nvPr>
            </p:nvGraphicFramePr>
            <p:xfrm>
              <a:off x="616749" y="2687173"/>
              <a:ext cx="8031619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841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4016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2413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13134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651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1/2 &lt; Fold Change &lt; 2 </a:t>
                          </a:r>
                        </a:p>
                        <a:p>
                          <a:pPr algn="ctr"/>
                          <a:r>
                            <a:rPr lang="en-US" sz="20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𝜹</m:t>
                              </m:r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.</m:t>
                              </m:r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𝟑</m:t>
                              </m:r>
                            </m:oMath>
                          </a14:m>
                          <a:r>
                            <a:rPr lang="en-US" sz="20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1/1.915 &lt; Fold Change &lt; 1.915 </a:t>
                          </a:r>
                        </a:p>
                        <a:p>
                          <a:pPr algn="ctr"/>
                          <a:r>
                            <a:rPr lang="en-US" sz="20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𝜹</m:t>
                              </m:r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.</m:t>
                              </m:r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𝟐𝟖𝟐</m:t>
                              </m:r>
                            </m:oMath>
                          </a14:m>
                          <a:r>
                            <a:rPr lang="en-US" sz="20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𝜹</m:t>
                                  </m:r>
                                </m:sub>
                              </m:sSub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𝜹</m:t>
                                  </m:r>
                                </m:sub>
                              </m:sSub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&gt;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𝜹</m:t>
                                  </m:r>
                                </m:sub>
                              </m:sSub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𝜹</m:t>
                                  </m:r>
                                </m:sub>
                              </m:sSub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&gt;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𝒃𝒐𝒏</m:t>
                                  </m:r>
                                </m:sub>
                              </m:sSub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&lt;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.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𝟎𝟓</m:t>
                              </m:r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164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100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182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82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𝒃𝒐𝒏</m:t>
                                  </m:r>
                                </m:sub>
                              </m:sSub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&gt;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.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𝟎𝟓</m:t>
                              </m:r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6799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82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6782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/>
                            <a:t>Total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229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6899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264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6864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B2E35A27-26E1-B046-9DF6-B2D089D559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0016520"/>
                  </p:ext>
                </p:extLst>
              </p:nvPr>
            </p:nvGraphicFramePr>
            <p:xfrm>
              <a:off x="616749" y="2687173"/>
              <a:ext cx="8031619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841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4016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2413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13134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651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9524" t="-5357" r="-142857" b="-2375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2416" t="-5357" r="-671" b="-2375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0619" t="-190323" r="-351327" b="-3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45361" t="-190323" r="-309278" b="-3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9405" t="-190323" r="-78571" b="-3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86923" t="-190323" r="-1538" b="-3290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290323" r="-408000" b="-2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164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100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182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82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378125" r="-408000" b="-1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6799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82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6782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/>
                            <a:t>Total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229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6899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264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6864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275120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Leukemia study findings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500498" y="1401288"/>
                <a:ext cx="8264122" cy="471022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Findings: Bonferroni 264</a:t>
                </a:r>
                <a:r>
                  <a:rPr lang="en-US"/>
                  <a:t>, SGPV </a:t>
                </a:r>
                <a:r>
                  <a:rPr lang="en-US" dirty="0"/>
                  <a:t>229</a:t>
                </a:r>
              </a:p>
              <a:p>
                <a:pPr lvl="1"/>
                <a:r>
                  <a:rPr lang="en-US" dirty="0"/>
                  <a:t>Agree on 164 findings</a:t>
                </a:r>
              </a:p>
              <a:p>
                <a:pPr lvl="1"/>
                <a:r>
                  <a:rPr lang="en-US" dirty="0"/>
                  <a:t>Bonferroni +100, SGPV +65</a:t>
                </a:r>
              </a:p>
              <a:p>
                <a:r>
                  <a:rPr lang="en-US" dirty="0"/>
                  <a:t>Effective Type I error rate: 0.037 vs. 0.032</a:t>
                </a:r>
              </a:p>
              <a:p>
                <a:r>
                  <a:rPr lang="en-US" dirty="0"/>
                  <a:t>FDR of 2.45% captures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dk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>
                            <a:solidFill>
                              <a:schemeClr val="dk1"/>
                            </a:solidFill>
                            <a:latin typeface="Cambria Math" charset="0"/>
                          </a:rPr>
                          <m:t>𝛿</m:t>
                        </m:r>
                      </m:sub>
                    </m:sSub>
                    <m:r>
                      <a:rPr lang="en-US" b="0" i="1">
                        <a:solidFill>
                          <a:schemeClr val="dk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/>
                  <a:t>, 737 others</a:t>
                </a:r>
              </a:p>
              <a:p>
                <a:r>
                  <a:rPr lang="en-US" dirty="0"/>
                  <a:t>Moving cutoff trades Type I for Type II errors</a:t>
                </a:r>
              </a:p>
              <a:p>
                <a:r>
                  <a:rPr lang="en-US" dirty="0"/>
                  <a:t>SGPV changes the </a:t>
                </a:r>
                <a:r>
                  <a:rPr lang="en-US" i="1" dirty="0">
                    <a:solidFill>
                      <a:srgbClr val="C00000"/>
                    </a:solidFill>
                  </a:rPr>
                  <a:t>ranking</a:t>
                </a:r>
                <a:r>
                  <a:rPr lang="en-US" dirty="0"/>
                  <a:t> of findings</a:t>
                </a:r>
              </a:p>
              <a:p>
                <a:pPr lvl="1"/>
                <a:r>
                  <a:rPr lang="en-US" dirty="0"/>
                  <a:t>Three categories now: null, alt, inconclusive</a:t>
                </a:r>
              </a:p>
              <a:p>
                <a:pPr lvl="1"/>
                <a:r>
                  <a:rPr lang="en-US" dirty="0"/>
                  <a:t>Null findings not illustrated here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500498" y="1401288"/>
                <a:ext cx="8264122" cy="4710228"/>
              </a:xfrm>
              <a:blipFill rotWithShape="0">
                <a:blip r:embed="rId2"/>
                <a:stretch>
                  <a:fillRect l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7" name="TextBox 6"/>
          <p:cNvSpPr txBox="1"/>
          <p:nvPr/>
        </p:nvSpPr>
        <p:spPr>
          <a:xfrm rot="20227704">
            <a:off x="6039637" y="1391575"/>
            <a:ext cx="267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Some SGPV findings</a:t>
            </a:r>
          </a:p>
          <a:p>
            <a:r>
              <a:rPr lang="en-US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have a priori published validation</a:t>
            </a:r>
          </a:p>
        </p:txBody>
      </p:sp>
    </p:spTree>
    <p:extLst>
      <p:ext uri="{BB962C8B-B14F-4D97-AF65-F5344CB8AC3E}">
        <p14:creationId xmlns:p14="http://schemas.microsoft.com/office/powerpoint/2010/main" val="149716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13" y="-220161"/>
            <a:ext cx="7203132" cy="719246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CA03A0-9887-2748-94D8-CF78F29FD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13063428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-130629"/>
            <a:ext cx="7360920" cy="717613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9D7B13-3E10-304B-8B64-4A0833E9D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257153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86BA-5341-0D42-806F-84254391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Synopsis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BA910-7B7D-E649-B5F7-131D4355A0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5317" y="1165225"/>
            <a:ext cx="8527343" cy="5223571"/>
          </a:xfrm>
        </p:spPr>
        <p:txBody>
          <a:bodyPr>
            <a:normAutofit/>
          </a:bodyPr>
          <a:lstStyle/>
          <a:p>
            <a:r>
              <a:rPr lang="en-US" dirty="0"/>
              <a:t>Classical </a:t>
            </a:r>
            <a:r>
              <a:rPr lang="en-US" i="1" dirty="0"/>
              <a:t>p</a:t>
            </a:r>
            <a:r>
              <a:rPr lang="en-US" dirty="0"/>
              <a:t>-values are</a:t>
            </a:r>
          </a:p>
          <a:p>
            <a:pPr lvl="1"/>
            <a:r>
              <a:rPr lang="en-US" dirty="0"/>
              <a:t>Ubiquitous, Sacrosanct, Imperfect, Misused</a:t>
            </a:r>
          </a:p>
          <a:p>
            <a:pPr lvl="1"/>
            <a:r>
              <a:rPr lang="en-US" dirty="0"/>
              <a:t>Misunderstood (Significance vs. Hypothesis testing roles)</a:t>
            </a:r>
          </a:p>
          <a:p>
            <a:pPr lvl="1"/>
            <a:r>
              <a:rPr lang="en-US" dirty="0"/>
              <a:t>Openly debated in practice and theory</a:t>
            </a:r>
          </a:p>
          <a:p>
            <a:r>
              <a:rPr lang="en-US" dirty="0"/>
              <a:t>Trend toward estimation in reporting of results</a:t>
            </a:r>
          </a:p>
          <a:p>
            <a:pPr lvl="1"/>
            <a:r>
              <a:rPr lang="en-US" dirty="0"/>
              <a:t>Report a estimation interval (e.g. confidence interval)</a:t>
            </a:r>
          </a:p>
          <a:p>
            <a:pPr lvl="1"/>
            <a:r>
              <a:rPr lang="en-US" dirty="0"/>
              <a:t>Does interval contain only clinically significant values?</a:t>
            </a:r>
          </a:p>
          <a:p>
            <a:r>
              <a:rPr lang="en-US" dirty="0"/>
              <a:t>ASA SGPV Short Course (SGPVs)</a:t>
            </a:r>
          </a:p>
          <a:p>
            <a:pPr lvl="1"/>
            <a:r>
              <a:rPr lang="en-US" dirty="0"/>
              <a:t>Embody and formalize this trend</a:t>
            </a:r>
          </a:p>
          <a:p>
            <a:pPr lvl="1"/>
            <a:r>
              <a:rPr lang="en-US" dirty="0"/>
              <a:t>Maintain and improve error rate control</a:t>
            </a:r>
          </a:p>
          <a:p>
            <a:pPr lvl="1"/>
            <a:r>
              <a:rPr lang="en-US" dirty="0"/>
              <a:t>Define clinically significant before looking at the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38B7A-5D72-BB47-B093-F66624D4C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47353-CE95-014E-9C1E-72EC6F657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96728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-146958"/>
            <a:ext cx="7360920" cy="719246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94EB46-2BF1-334D-9C81-F510428A8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30414790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28" y="-163286"/>
            <a:ext cx="7360920" cy="720879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4FBD96-C3E6-5544-B6A4-7DE007D5E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28907261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Prostate Cancer SNPs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329" y="1539516"/>
            <a:ext cx="7982015" cy="4572000"/>
          </a:xfrm>
        </p:spPr>
        <p:txBody>
          <a:bodyPr>
            <a:normAutofit fontScale="92500"/>
          </a:bodyPr>
          <a:lstStyle/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International Consortium for Prostate Cancer 	Genetics (</a:t>
            </a:r>
            <a:r>
              <a:rPr lang="en-US" dirty="0" err="1"/>
              <a:t>Schaid</a:t>
            </a:r>
            <a:r>
              <a:rPr lang="en-US" dirty="0"/>
              <a:t> and Chang 2055; ICPCG 2018)</a:t>
            </a:r>
            <a:endParaRPr lang="en-US" sz="800" dirty="0"/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3,894 subjects: 2,511 cases &amp; 1,383 controls </a:t>
            </a:r>
            <a:endParaRPr lang="en-US" sz="800" dirty="0"/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247,000 single-nucleotide polymorphisms (SNPs) 	from Chromosome 6</a:t>
            </a:r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Goal: Identify `interesting’ SNPs potentially 	associated with prostate cancer</a:t>
            </a:r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Looking for odds ratios of &lt;0.9 or &gt;1.11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8752996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F84ABC-4222-2240-9EA1-484186878B1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43" y="779462"/>
            <a:ext cx="9098068" cy="50525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064165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27643" y="6624536"/>
            <a:ext cx="1303506" cy="233464"/>
          </a:xfrm>
          <a:prstGeom prst="rect">
            <a:avLst/>
          </a:prstGeom>
          <a:gradFill>
            <a:gsLst>
              <a:gs pos="100000">
                <a:srgbClr val="F7F5F1"/>
              </a:gs>
              <a:gs pos="0">
                <a:srgbClr val="F8F3ED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EBF322-1FB7-314A-9FAF-093FB5E4E4C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" y="777240"/>
            <a:ext cx="9101938" cy="505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363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17EB0D-944D-FC42-A7BB-7C45F3B3448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" y="777240"/>
            <a:ext cx="9101938" cy="505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520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584860-39A7-4044-A54C-350E699291D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95" y="486878"/>
            <a:ext cx="9181371" cy="594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66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62273" y="6624536"/>
            <a:ext cx="1867710" cy="233464"/>
          </a:xfrm>
          <a:prstGeom prst="rect">
            <a:avLst/>
          </a:prstGeom>
          <a:gradFill>
            <a:gsLst>
              <a:gs pos="100000">
                <a:srgbClr val="F7F5F1"/>
              </a:gs>
              <a:gs pos="0">
                <a:srgbClr val="F8F3ED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1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-value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A5A585-C98E-E94D-8784-AAEA8A96FA6E}"/>
              </a:ext>
            </a:extLst>
          </p:cNvPr>
          <p:cNvPicPr/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709" y="0"/>
            <a:ext cx="8411127" cy="639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339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7D366-F2C8-AA44-AD8C-3EFD96E86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0" y="386170"/>
            <a:ext cx="7773338" cy="866959"/>
          </a:xfrm>
        </p:spPr>
        <p:txBody>
          <a:bodyPr/>
          <a:lstStyle/>
          <a:p>
            <a:pPr algn="ctr"/>
            <a:r>
              <a:rPr lang="en-US" sz="4800" dirty="0"/>
              <a:t>Outrageous Claim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569A7-B0EA-4444-B778-FCC0B8E542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0A58FD"/>
                </a:solidFill>
              </a:rPr>
              <a:t>The SGPV achieves the inferential properties that many scientists hope, or believe, are attributes of the classic </a:t>
            </a:r>
            <a:r>
              <a:rPr lang="en-US" sz="3600" b="1" i="1" dirty="0">
                <a:solidFill>
                  <a:srgbClr val="0A58FD"/>
                </a:solidFill>
              </a:rPr>
              <a:t>p</a:t>
            </a:r>
            <a:r>
              <a:rPr lang="en-US" sz="3600" b="1" dirty="0">
                <a:solidFill>
                  <a:srgbClr val="0A58FD"/>
                </a:solidFill>
              </a:rPr>
              <a:t>-value.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58C45-29A6-F246-A116-E5324C0CB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 and Murray,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B855C-8B8E-6C44-8335-69B13C116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ASA SGPV Short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4681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F8528-78DF-0644-988F-9F5317157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Time for the Code Part I!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E6955-9899-394B-BB72-EB7CB0232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 and Murray,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4E6C1-7431-9345-A2CA-6FAEBD74A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588565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85330" y="1494146"/>
                <a:ext cx="7772870" cy="4725784"/>
              </a:xfrm>
            </p:spPr>
            <p:txBody>
              <a:bodyPr>
                <a:normAutofit fontScale="92500" lnSpcReduction="20000"/>
              </a:bodyPr>
              <a:lstStyle/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Evidential Metrics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Second-generation </a:t>
                </a:r>
                <a:r>
                  <a:rPr lang="en-US" i="1" dirty="0"/>
                  <a:t>p</a:t>
                </a:r>
                <a:r>
                  <a:rPr lang="en-US" dirty="0"/>
                  <a:t>-value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Introductory examples (4)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High-dimensional example, 7128 Genes</a:t>
                </a:r>
              </a:p>
              <a:p>
                <a:pPr marL="868680" lvl="1" indent="-32004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sz="2200" dirty="0"/>
                  <a:t>⍺=0.05 vs ⍺=0.05/7128 vs SG </a:t>
                </a:r>
                <a:r>
                  <a:rPr lang="en-US" sz="2200" i="1" dirty="0"/>
                  <a:t>p</a:t>
                </a:r>
                <a:r>
                  <a:rPr lang="en-US" sz="2200" dirty="0"/>
                  <a:t>-value</a:t>
                </a:r>
                <a:r>
                  <a:rPr lang="en-US" dirty="0"/>
                  <a:t> 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High-dimensional example </a:t>
                </a:r>
              </a:p>
              <a:p>
                <a:pPr marL="868680" lvl="1" indent="-32004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Prostate Cancer SNP data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/>
                  <a:t>247,000)</a:t>
                </a:r>
              </a:p>
              <a:p>
                <a:pPr marL="868680" lvl="1" indent="-32004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3,894 subjects: 2,511 cases &amp; 1,383 controls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Outrageous claim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85330" y="1494146"/>
                <a:ext cx="7772870" cy="4725784"/>
              </a:xfrm>
              <a:blipFill>
                <a:blip r:embed="rId3"/>
                <a:stretch>
                  <a:fillRect l="-816" t="-2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2" descr="mage result for p-value picture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24888" y="480427"/>
            <a:ext cx="253365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737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Evidential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329" y="1374139"/>
            <a:ext cx="8196023" cy="502376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0A58FD"/>
                </a:solidFill>
              </a:rPr>
              <a:t>Measure of the strength evidence</a:t>
            </a:r>
            <a:r>
              <a:rPr lang="en-US" b="1" dirty="0"/>
              <a:t> </a:t>
            </a:r>
          </a:p>
          <a:p>
            <a:pPr marL="822960" lvl="1" indent="-320040">
              <a:buFont typeface="LucidaGrande" charset="0"/>
              <a:buChar char="→"/>
            </a:pPr>
            <a:r>
              <a:rPr lang="en-US" dirty="0"/>
              <a:t>Axiomatic and intuitive justification </a:t>
            </a:r>
          </a:p>
          <a:p>
            <a:pPr marL="822960" lvl="1" indent="-320040">
              <a:buFont typeface="LucidaGrande" charset="0"/>
              <a:buChar char="→"/>
            </a:pPr>
            <a:r>
              <a:rPr lang="en-US" dirty="0"/>
              <a:t>Summary statistic, yardstick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0A58FD"/>
                </a:solidFill>
              </a:rPr>
              <a:t>Propensity to collect data that will yield a misleading #1</a:t>
            </a:r>
          </a:p>
          <a:p>
            <a:pPr marL="822960" lvl="1" indent="-320040">
              <a:buFont typeface="LucidaGrande" charset="0"/>
              <a:buChar char="→"/>
            </a:pPr>
            <a:r>
              <a:rPr lang="en-US" dirty="0"/>
              <a:t>Error rates </a:t>
            </a:r>
          </a:p>
          <a:p>
            <a:pPr marL="822960" lvl="1" indent="-320040">
              <a:buFont typeface="LucidaGrande" charset="0"/>
              <a:buChar char="→"/>
            </a:pPr>
            <a:r>
              <a:rPr lang="en-US" dirty="0"/>
              <a:t>Properties of the study design (!)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0A58FD"/>
                </a:solidFill>
              </a:rPr>
              <a:t>Probability that an observed #1 is misleading</a:t>
            </a:r>
          </a:p>
          <a:p>
            <a:pPr marL="822960" lvl="1" indent="-320040">
              <a:buFont typeface="LucidaGrande" charset="0"/>
              <a:buChar char="→"/>
            </a:pPr>
            <a:r>
              <a:rPr lang="en-US" dirty="0"/>
              <a:t>False Discovery rate, False Confirmation rate</a:t>
            </a:r>
          </a:p>
          <a:p>
            <a:pPr marL="822960" lvl="1" indent="-320040">
              <a:buFont typeface="LucidaGrande" charset="0"/>
              <a:buChar char="→"/>
            </a:pPr>
            <a:r>
              <a:rPr lang="en-US" dirty="0"/>
              <a:t>Chance that an observed result is mistaken</a:t>
            </a:r>
          </a:p>
          <a:p>
            <a:pPr marL="822960" lvl="1" indent="-320040">
              <a:buFont typeface="LucidaGrande" charset="0"/>
              <a:buChar char="→"/>
            </a:pPr>
            <a:r>
              <a:rPr lang="en-US" dirty="0"/>
              <a:t>Properties of the observed data (!)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47386" y="1679385"/>
            <a:ext cx="2213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Positive Test</a:t>
            </a:r>
          </a:p>
          <a:p>
            <a:r>
              <a:rPr lang="en-US" sz="2000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Negative Test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66663" y="691513"/>
            <a:ext cx="22044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Example:</a:t>
            </a:r>
          </a:p>
          <a:p>
            <a:r>
              <a:rPr lang="en-US" sz="2000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Diagnostic Test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22709" y="3393593"/>
            <a:ext cx="16658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Sensitivity</a:t>
            </a:r>
            <a:endParaRPr lang="en-US" sz="2000" b="1" dirty="0">
              <a:solidFill>
                <a:srgbClr val="C00000"/>
              </a:solidFill>
              <a:latin typeface="CMU Typewriter Text" charset="0"/>
              <a:ea typeface="CMU Typewriter Text" charset="0"/>
              <a:cs typeface="CMU Typewriter Text" charset="0"/>
            </a:endParaRPr>
          </a:p>
          <a:p>
            <a:r>
              <a:rPr lang="en-US" sz="2000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Specificity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35394" y="5219701"/>
            <a:ext cx="723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PPV </a:t>
            </a:r>
            <a:endParaRPr lang="en-US" sz="2000" b="1" dirty="0">
              <a:solidFill>
                <a:srgbClr val="C00000"/>
              </a:solidFill>
              <a:latin typeface="CMU Typewriter Text" charset="0"/>
              <a:ea typeface="CMU Typewriter Text" charset="0"/>
              <a:cs typeface="CMU Typewriter Text" charset="0"/>
            </a:endParaRPr>
          </a:p>
          <a:p>
            <a:r>
              <a:rPr lang="en-US" sz="2000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NPV</a:t>
            </a:r>
          </a:p>
        </p:txBody>
      </p:sp>
    </p:spTree>
    <p:extLst>
      <p:ext uri="{BB962C8B-B14F-4D97-AF65-F5344CB8AC3E}">
        <p14:creationId xmlns:p14="http://schemas.microsoft.com/office/powerpoint/2010/main" val="327871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/>
          </p:nvPr>
        </p:nvGraphicFramePr>
        <p:xfrm>
          <a:off x="685797" y="1308169"/>
          <a:ext cx="7772872" cy="3614025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2796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7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84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20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378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Evidential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Metric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What it measures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Hypothesis</a:t>
                      </a:r>
                      <a:r>
                        <a:rPr lang="en-US" sz="2000" b="0" i="0" baseline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 </a:t>
                      </a: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Testing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Significance Testing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159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strength of the evidence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dirty="0"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dirty="0"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704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propensity for study</a:t>
                      </a:r>
                      <a:r>
                        <a:rPr lang="en-US" sz="2000" b="0" i="0" baseline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 </a:t>
                      </a: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to yield misleading evidence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i="0" dirty="0"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i="0" dirty="0"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159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propensity for observed results to be misleading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i="0" dirty="0"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i="0" dirty="0"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2952" y="5419282"/>
            <a:ext cx="88075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200" dirty="0">
                <a:latin typeface="CMU Concrete Roman" charset="0"/>
                <a:ea typeface="CMU Concrete Roman" charset="0"/>
                <a:cs typeface="CMU Concrete Roman" charset="0"/>
              </a:rPr>
              <a:t>The </a:t>
            </a:r>
            <a:r>
              <a:rPr lang="en-US" sz="2200" i="1" u="sng" dirty="0">
                <a:latin typeface="CMU Concrete Roman" charset="0"/>
                <a:ea typeface="CMU Concrete Roman" charset="0"/>
                <a:cs typeface="CMU Concrete Roman" charset="0"/>
              </a:rPr>
              <a:t>tail-area probability</a:t>
            </a:r>
            <a:r>
              <a:rPr lang="en-US" sz="2200" b="1" dirty="0">
                <a:solidFill>
                  <a:srgbClr val="0A58FD"/>
                </a:solidFill>
                <a:latin typeface="CMU Concrete Roman" charset="0"/>
                <a:ea typeface="CMU Concrete Roman" charset="0"/>
                <a:cs typeface="CMU Concrete Roman" charset="0"/>
              </a:rPr>
              <a:t> </a:t>
            </a:r>
            <a:r>
              <a:rPr lang="en-US" sz="2200" dirty="0">
                <a:latin typeface="CMU Concrete Roman" charset="0"/>
                <a:ea typeface="CMU Concrete Roman" charset="0"/>
                <a:cs typeface="CMU Concrete Roman" charset="0"/>
              </a:rPr>
              <a:t>is used to measure </a:t>
            </a:r>
            <a:r>
              <a:rPr lang="en-US" sz="2200" i="1" u="sng" dirty="0">
                <a:latin typeface="CMU Concrete Roman" charset="0"/>
                <a:ea typeface="CMU Concrete Roman" charset="0"/>
                <a:cs typeface="CMU Concrete Roman" charset="0"/>
              </a:rPr>
              <a:t>three</a:t>
            </a:r>
            <a:r>
              <a:rPr lang="en-US" sz="2200" dirty="0">
                <a:latin typeface="CMU Concrete Roman" charset="0"/>
                <a:ea typeface="CMU Concrete Roman" charset="0"/>
                <a:cs typeface="CMU Concrete Roman" charset="0"/>
              </a:rPr>
              <a:t> distinct metrics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01591" y="2247900"/>
            <a:ext cx="980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Absent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4596721" y="2900145"/>
            <a:ext cx="178984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rgbClr val="0A58FD"/>
                </a:solidFill>
                <a:latin typeface="CMU Concrete Roman" charset="0"/>
                <a:ea typeface="CMU Concrete Roman" charset="0"/>
                <a:cs typeface="CMU Concrete Roman" charset="0"/>
              </a:rPr>
              <a:t>Tail-area probability</a:t>
            </a:r>
            <a:r>
              <a:rPr lang="en-US" sz="2000" dirty="0">
                <a:solidFill>
                  <a:srgbClr val="0A58FD"/>
                </a:solidFill>
                <a:latin typeface="CMU Concrete Roman" charset="0"/>
                <a:ea typeface="CMU Concrete Roman" charset="0"/>
                <a:cs typeface="CMU Concrete Roman" charset="0"/>
              </a:rPr>
              <a:t> </a:t>
            </a:r>
          </a:p>
          <a:p>
            <a:pPr algn="ctr">
              <a:defRPr/>
            </a:pPr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(error rates)</a:t>
            </a:r>
          </a:p>
        </p:txBody>
      </p:sp>
      <p:sp>
        <p:nvSpPr>
          <p:cNvPr id="9" name="Rectangle 8"/>
          <p:cNvSpPr/>
          <p:nvPr/>
        </p:nvSpPr>
        <p:spPr>
          <a:xfrm>
            <a:off x="4368447" y="4125408"/>
            <a:ext cx="22463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misinterpret</a:t>
            </a:r>
          </a:p>
          <a:p>
            <a:pPr algn="ctr">
              <a:defRPr/>
            </a:pPr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 #2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32563" y="3259217"/>
            <a:ext cx="980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Absent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56501" y="1964632"/>
            <a:ext cx="15322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A58FD"/>
                </a:solidFill>
                <a:latin typeface="CMU Concrete Roman" charset="0"/>
                <a:ea typeface="CMU Concrete Roman" charset="0"/>
                <a:cs typeface="CMU Concrete Roman" charset="0"/>
              </a:rPr>
              <a:t>Tail-area probability</a:t>
            </a:r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 </a:t>
            </a:r>
          </a:p>
          <a:p>
            <a:pPr algn="ctr"/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(</a:t>
            </a:r>
            <a:r>
              <a:rPr lang="en-US" sz="2000" i="1" dirty="0">
                <a:latin typeface="CMU Concrete Roman" charset="0"/>
                <a:ea typeface="CMU Concrete Roman" charset="0"/>
                <a:cs typeface="CMU Concrete Roman" charset="0"/>
              </a:rPr>
              <a:t>p</a:t>
            </a:r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-value)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299419" y="4109627"/>
            <a:ext cx="22463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misinterpret</a:t>
            </a:r>
          </a:p>
          <a:p>
            <a:pPr algn="ctr">
              <a:defRPr/>
            </a:pPr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 #1</a:t>
            </a:r>
          </a:p>
        </p:txBody>
      </p:sp>
    </p:spTree>
    <p:extLst>
      <p:ext uri="{BB962C8B-B14F-4D97-AF65-F5344CB8AC3E}">
        <p14:creationId xmlns:p14="http://schemas.microsoft.com/office/powerpoint/2010/main" val="27248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8" grpId="0"/>
      <p:bldP spid="9" grpId="0"/>
      <p:bldP spid="10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Second-generation </a:t>
            </a:r>
            <a:r>
              <a:rPr lang="en-US" i="1" dirty="0"/>
              <a:t>p</a:t>
            </a:r>
            <a:r>
              <a:rPr lang="en-US" dirty="0"/>
              <a:t>-value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/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1389254319"/>
                  </p:ext>
                </p:extLst>
              </p:nvPr>
            </p:nvGraphicFramePr>
            <p:xfrm>
              <a:off x="685331" y="2671950"/>
              <a:ext cx="7983657" cy="3655883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142651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3788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1782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8674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Evidential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Metric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What it measures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SGPV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61113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Summary measure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  <m:t>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dirty="0">
                            <a:effectLst/>
                            <a:latin typeface="CMU Sans Serif Medium" charset="0"/>
                            <a:ea typeface="CMU Sans Serif Medium" charset="0"/>
                            <a:cs typeface="CMU Sans Serif Medium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23547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Operating characteristics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 sz="800" i="1" kern="1200" dirty="0">
                            <a:solidFill>
                              <a:schemeClr val="dk1"/>
                            </a:solidFill>
                            <a:effectLst/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  <m:t>=0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|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endParaRPr lang="en-US" sz="4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  <m:t>=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1 | </m:t>
                                    </m:r>
                                    <m:sSub>
                                      <m:sSubPr>
                                        <m:ctrlP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4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0&lt;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  <m:t>&lt;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1 | </m:t>
                                    </m:r>
                                    <m:r>
                                      <a:rPr lang="en-US" sz="20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𝐻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927861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False discovery rates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|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endParaRPr lang="en-US" sz="6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|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/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1389254319"/>
                  </p:ext>
                </p:extLst>
              </p:nvPr>
            </p:nvGraphicFramePr>
            <p:xfrm>
              <a:off x="685331" y="2671950"/>
              <a:ext cx="7983657" cy="3655883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142651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3788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1782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8674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Evidential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Metric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What it measures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SGPV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61113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Summary measure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50996" t="-95000" r="-398" b="-29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28016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Operating characteristics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50996" t="-114706" r="-398" b="-715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927861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False discovery rates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50996" t="-300000" r="-3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C5819F8-F487-7444-9883-F93A26F46985}"/>
              </a:ext>
            </a:extLst>
          </p:cNvPr>
          <p:cNvSpPr txBox="1">
            <a:spLocks/>
          </p:cNvSpPr>
          <p:nvPr/>
        </p:nvSpPr>
        <p:spPr>
          <a:xfrm>
            <a:off x="589990" y="1046654"/>
            <a:ext cx="8304628" cy="16252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rgbClr val="0A58FD"/>
                </a:solidFill>
              </a:rPr>
              <a:t>StatisticalEvidence.com</a:t>
            </a:r>
            <a:endParaRPr lang="en-US" dirty="0">
              <a:solidFill>
                <a:srgbClr val="0A58FD"/>
              </a:solidFill>
            </a:endParaRPr>
          </a:p>
          <a:p>
            <a:r>
              <a:rPr lang="en-US" dirty="0"/>
              <a:t>Examine statistical properties in module 2</a:t>
            </a:r>
          </a:p>
          <a:p>
            <a:r>
              <a:rPr lang="en-US" dirty="0"/>
              <a:t>Retains strict error control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79E6E4-118B-E348-B765-E829BD727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169819203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2947</TotalTime>
  <Words>2464</Words>
  <Application>Microsoft Macintosh PowerPoint</Application>
  <PresentationFormat>On-screen Show (4:3)</PresentationFormat>
  <Paragraphs>640</Paragraphs>
  <Slides>59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2" baseType="lpstr">
      <vt:lpstr>Arial</vt:lpstr>
      <vt:lpstr>Calibri</vt:lpstr>
      <vt:lpstr>Cambria Math</vt:lpstr>
      <vt:lpstr>CMU Concrete Roman</vt:lpstr>
      <vt:lpstr>CMU Sans Serif Medium</vt:lpstr>
      <vt:lpstr>CMU Typewriter Text</vt:lpstr>
      <vt:lpstr>CMU Typewriter Text Bold</vt:lpstr>
      <vt:lpstr>CMU Typewriter Text BoldItalic</vt:lpstr>
      <vt:lpstr>Comic Sans MS</vt:lpstr>
      <vt:lpstr>LucidaGrande</vt:lpstr>
      <vt:lpstr>Times New Roman</vt:lpstr>
      <vt:lpstr>Tw Cen MT</vt:lpstr>
      <vt:lpstr>Droplet</vt:lpstr>
      <vt:lpstr>Second-generation p-values: Introduction and Applications</vt:lpstr>
      <vt:lpstr>About Us</vt:lpstr>
      <vt:lpstr>Timeline</vt:lpstr>
      <vt:lpstr>Need to Know</vt:lpstr>
      <vt:lpstr>Synopsis</vt:lpstr>
      <vt:lpstr>Outline</vt:lpstr>
      <vt:lpstr>Evidential metrics</vt:lpstr>
      <vt:lpstr>Testing</vt:lpstr>
      <vt:lpstr>Second-generation p-value </vt:lpstr>
      <vt:lpstr>The p-value (what it is)</vt:lpstr>
      <vt:lpstr>The p-value (what it is)</vt:lpstr>
      <vt:lpstr>Illustration</vt:lpstr>
      <vt:lpstr>Illustration</vt:lpstr>
      <vt:lpstr>Second-generation p-value</vt:lpstr>
      <vt:lpstr>Definition</vt:lpstr>
      <vt:lpstr>The Delta-gap</vt:lpstr>
      <vt:lpstr>Steps</vt:lpstr>
      <vt:lpstr>Systolic Blood Pressure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2x2 Tables &amp; Odds Ratios</vt:lpstr>
      <vt:lpstr>Bone Marrow in Acute Myocardial Infarction (BOMAMI)</vt:lpstr>
      <vt:lpstr>BONAMI Trial</vt:lpstr>
      <vt:lpstr>Effect Measures for BOMAMI</vt:lpstr>
      <vt:lpstr>BONAMI Trial</vt:lpstr>
      <vt:lpstr>Setting interval null</vt:lpstr>
      <vt:lpstr>PowerPoint Presentation</vt:lpstr>
      <vt:lpstr>PowerPoint Presentation</vt:lpstr>
      <vt:lpstr>Lung Cancer Survival</vt:lpstr>
      <vt:lpstr>PowerPoint Presentation</vt:lpstr>
      <vt:lpstr>PowerPoint Presentation</vt:lpstr>
      <vt:lpstr>Leukemia gene expression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Cross-Tabulation of Leukemia Results</vt:lpstr>
      <vt:lpstr>Leukemia study findings</vt:lpstr>
      <vt:lpstr>PowerPoint Presentation</vt:lpstr>
      <vt:lpstr>PowerPoint Presentation</vt:lpstr>
      <vt:lpstr>PowerPoint Presentation</vt:lpstr>
      <vt:lpstr>PowerPoint Presentation</vt:lpstr>
      <vt:lpstr>Prostate Cancer SNPs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Outrageous Claim</vt:lpstr>
      <vt:lpstr>Time for the Code Part I!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Megan Hollister</cp:lastModifiedBy>
  <cp:revision>826</cp:revision>
  <cp:lastPrinted>2019-11-04T22:38:32Z</cp:lastPrinted>
  <dcterms:created xsi:type="dcterms:W3CDTF">2014-09-12T17:25:11Z</dcterms:created>
  <dcterms:modified xsi:type="dcterms:W3CDTF">2022-06-10T15:16:55Z</dcterms:modified>
</cp:coreProperties>
</file>